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1"/>
  </p:notesMasterIdLst>
  <p:sldIdLst>
    <p:sldId id="264" r:id="rId2"/>
    <p:sldId id="265" r:id="rId3"/>
    <p:sldId id="266" r:id="rId4"/>
    <p:sldId id="267" r:id="rId5"/>
    <p:sldId id="268" r:id="rId6"/>
    <p:sldId id="269" r:id="rId7"/>
    <p:sldId id="270" r:id="rId8"/>
    <p:sldId id="271" r:id="rId9"/>
    <p:sldId id="313" r:id="rId10"/>
    <p:sldId id="318" r:id="rId11"/>
    <p:sldId id="314" r:id="rId12"/>
    <p:sldId id="275" r:id="rId13"/>
    <p:sldId id="276" r:id="rId14"/>
    <p:sldId id="277" r:id="rId15"/>
    <p:sldId id="278" r:id="rId16"/>
    <p:sldId id="279" r:id="rId17"/>
    <p:sldId id="280" r:id="rId18"/>
    <p:sldId id="281" r:id="rId19"/>
    <p:sldId id="283" r:id="rId20"/>
    <p:sldId id="284" r:id="rId21"/>
    <p:sldId id="285" r:id="rId22"/>
    <p:sldId id="286" r:id="rId23"/>
    <p:sldId id="287" r:id="rId24"/>
    <p:sldId id="288" r:id="rId25"/>
    <p:sldId id="289" r:id="rId26"/>
    <p:sldId id="290" r:id="rId27"/>
    <p:sldId id="291" r:id="rId28"/>
    <p:sldId id="292" r:id="rId29"/>
    <p:sldId id="293" r:id="rId30"/>
    <p:sldId id="294" r:id="rId31"/>
    <p:sldId id="296" r:id="rId32"/>
    <p:sldId id="297" r:id="rId33"/>
    <p:sldId id="298" r:id="rId34"/>
    <p:sldId id="299" r:id="rId35"/>
    <p:sldId id="300" r:id="rId36"/>
    <p:sldId id="315" r:id="rId37"/>
    <p:sldId id="316" r:id="rId38"/>
    <p:sldId id="317" r:id="rId39"/>
    <p:sldId id="301" r:id="rId40"/>
    <p:sldId id="303" r:id="rId41"/>
    <p:sldId id="304" r:id="rId42"/>
    <p:sldId id="305" r:id="rId43"/>
    <p:sldId id="306" r:id="rId44"/>
    <p:sldId id="307" r:id="rId45"/>
    <p:sldId id="308" r:id="rId46"/>
    <p:sldId id="309" r:id="rId47"/>
    <p:sldId id="310" r:id="rId48"/>
    <p:sldId id="311" r:id="rId49"/>
    <p:sldId id="312" r:id="rId50"/>
  </p:sldIdLst>
  <p:sldSz cx="12192000" cy="6858000"/>
  <p:notesSz cx="6400800" cy="8686800"/>
  <p:defaultTextStyle>
    <a:defPPr>
      <a:defRPr lang="de-CH"/>
    </a:defPPr>
    <a:lvl1pPr algn="l" rtl="0" fontAlgn="base">
      <a:spcBef>
        <a:spcPct val="0"/>
      </a:spcBef>
      <a:spcAft>
        <a:spcPct val="0"/>
      </a:spcAft>
      <a:defRPr sz="1700" kern="1200">
        <a:solidFill>
          <a:schemeClr val="tx1"/>
        </a:solidFill>
        <a:latin typeface="Arial" charset="0"/>
        <a:ea typeface="ＭＳ Ｐゴシック" charset="0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sz="1700" kern="1200">
        <a:solidFill>
          <a:schemeClr val="tx1"/>
        </a:solidFill>
        <a:latin typeface="Arial" charset="0"/>
        <a:ea typeface="ＭＳ Ｐゴシック" charset="0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sz="1700" kern="1200">
        <a:solidFill>
          <a:schemeClr val="tx1"/>
        </a:solidFill>
        <a:latin typeface="Arial" charset="0"/>
        <a:ea typeface="ＭＳ Ｐゴシック" charset="0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sz="1700" kern="1200">
        <a:solidFill>
          <a:schemeClr val="tx1"/>
        </a:solidFill>
        <a:latin typeface="Arial" charset="0"/>
        <a:ea typeface="ＭＳ Ｐゴシック" charset="0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sz="1700" kern="1200">
        <a:solidFill>
          <a:schemeClr val="tx1"/>
        </a:solidFill>
        <a:latin typeface="Arial" charset="0"/>
        <a:ea typeface="ＭＳ Ｐゴシック" charset="0"/>
        <a:cs typeface="Arial" charset="0"/>
      </a:defRPr>
    </a:lvl5pPr>
    <a:lvl6pPr marL="2286000" algn="l" defTabSz="457200" rtl="0" eaLnBrk="1" latinLnBrk="0" hangingPunct="1">
      <a:defRPr sz="1700" kern="1200">
        <a:solidFill>
          <a:schemeClr val="tx1"/>
        </a:solidFill>
        <a:latin typeface="Arial" charset="0"/>
        <a:ea typeface="ＭＳ Ｐゴシック" charset="0"/>
        <a:cs typeface="Arial" charset="0"/>
      </a:defRPr>
    </a:lvl6pPr>
    <a:lvl7pPr marL="2743200" algn="l" defTabSz="457200" rtl="0" eaLnBrk="1" latinLnBrk="0" hangingPunct="1">
      <a:defRPr sz="1700" kern="1200">
        <a:solidFill>
          <a:schemeClr val="tx1"/>
        </a:solidFill>
        <a:latin typeface="Arial" charset="0"/>
        <a:ea typeface="ＭＳ Ｐゴシック" charset="0"/>
        <a:cs typeface="Arial" charset="0"/>
      </a:defRPr>
    </a:lvl7pPr>
    <a:lvl8pPr marL="3200400" algn="l" defTabSz="457200" rtl="0" eaLnBrk="1" latinLnBrk="0" hangingPunct="1">
      <a:defRPr sz="1700" kern="1200">
        <a:solidFill>
          <a:schemeClr val="tx1"/>
        </a:solidFill>
        <a:latin typeface="Arial" charset="0"/>
        <a:ea typeface="ＭＳ Ｐゴシック" charset="0"/>
        <a:cs typeface="Arial" charset="0"/>
      </a:defRPr>
    </a:lvl8pPr>
    <a:lvl9pPr marL="3657600" algn="l" defTabSz="457200" rtl="0" eaLnBrk="1" latinLnBrk="0" hangingPunct="1">
      <a:defRPr sz="1700" kern="1200">
        <a:solidFill>
          <a:schemeClr val="tx1"/>
        </a:solidFill>
        <a:latin typeface="Arial" charset="0"/>
        <a:ea typeface="ＭＳ Ｐゴシック" charset="0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19" userDrawn="1">
          <p15:clr>
            <a:srgbClr val="A4A3A4"/>
          </p15:clr>
        </p15:guide>
        <p15:guide id="3" orient="horz" pos="3838" userDrawn="1">
          <p15:clr>
            <a:srgbClr val="A4A3A4"/>
          </p15:clr>
        </p15:guide>
        <p15:guide id="5" pos="3840" userDrawn="1">
          <p15:clr>
            <a:srgbClr val="A4A3A4"/>
          </p15:clr>
        </p15:guide>
        <p15:guide id="6" pos="3727" userDrawn="1">
          <p15:clr>
            <a:srgbClr val="A4A3A4"/>
          </p15:clr>
        </p15:guide>
        <p15:guide id="7" pos="3953" userDrawn="1">
          <p15:clr>
            <a:srgbClr val="A4A3A4"/>
          </p15:clr>
        </p15:guide>
        <p15:guide id="8" pos="4883" userDrawn="1">
          <p15:clr>
            <a:srgbClr val="A4A3A4"/>
          </p15:clr>
        </p15:guide>
        <p15:guide id="9" pos="5065" userDrawn="1">
          <p15:clr>
            <a:srgbClr val="A4A3A4"/>
          </p15:clr>
        </p15:guide>
        <p15:guide id="10" pos="7106" userDrawn="1">
          <p15:clr>
            <a:srgbClr val="A4A3A4"/>
          </p15:clr>
        </p15:guide>
        <p15:guide id="11" pos="2797" userDrawn="1">
          <p15:clr>
            <a:srgbClr val="A4A3A4"/>
          </p15:clr>
        </p15:guide>
        <p15:guide id="12" pos="2615" userDrawn="1">
          <p15:clr>
            <a:srgbClr val="A4A3A4"/>
          </p15:clr>
        </p15:guide>
        <p15:guide id="13" pos="574" userDrawn="1">
          <p15:clr>
            <a:srgbClr val="A4A3A4"/>
          </p15:clr>
        </p15:guide>
        <p15:guide id="14" orient="horz" pos="709" userDrawn="1">
          <p15:clr>
            <a:srgbClr val="A4A3A4"/>
          </p15:clr>
        </p15:guide>
        <p15:guide id="15" orient="horz" pos="411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3AD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78" autoAdjust="0"/>
    <p:restoredTop sz="82993"/>
  </p:normalViewPr>
  <p:slideViewPr>
    <p:cSldViewPr snapToObjects="1">
      <p:cViewPr>
        <p:scale>
          <a:sx n="100" d="100"/>
          <a:sy n="100" d="100"/>
        </p:scale>
        <p:origin x="1480" y="184"/>
      </p:cViewPr>
      <p:guideLst>
        <p:guide orient="horz" pos="119"/>
        <p:guide orient="horz" pos="3838"/>
        <p:guide pos="3840"/>
        <p:guide pos="3727"/>
        <p:guide pos="3953"/>
        <p:guide pos="4883"/>
        <p:guide pos="5065"/>
        <p:guide pos="7106"/>
        <p:guide pos="2797"/>
        <p:guide pos="2615"/>
        <p:guide pos="574"/>
        <p:guide orient="horz" pos="709"/>
        <p:guide orient="horz" pos="411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773363" cy="433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86211" tIns="43106" rIns="86211" bIns="43106" numCol="1" anchor="t" anchorCtr="0" compatLnSpc="1">
            <a:prstTxWarp prst="textNoShape">
              <a:avLst/>
            </a:prstTxWarp>
          </a:bodyPr>
          <a:lstStyle>
            <a:lvl1pPr defTabSz="862013">
              <a:defRPr sz="1100"/>
            </a:lvl1pPr>
          </a:lstStyle>
          <a:p>
            <a:endParaRPr lang="de-CH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625850" y="0"/>
            <a:ext cx="2773363" cy="433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86211" tIns="43106" rIns="86211" bIns="43106" numCol="1" anchor="t" anchorCtr="0" compatLnSpc="1">
            <a:prstTxWarp prst="textNoShape">
              <a:avLst/>
            </a:prstTxWarp>
          </a:bodyPr>
          <a:lstStyle>
            <a:lvl1pPr algn="r" defTabSz="862013">
              <a:defRPr sz="1100"/>
            </a:lvl1pPr>
          </a:lstStyle>
          <a:p>
            <a:endParaRPr lang="de-CH"/>
          </a:p>
        </p:txBody>
      </p:sp>
      <p:sp>
        <p:nvSpPr>
          <p:cNvPr id="51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07975" y="652463"/>
            <a:ext cx="5786438" cy="325596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xmlns="" val="1"/>
            </a:ext>
          </a:extLst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39763" y="4125913"/>
            <a:ext cx="5121275" cy="3908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86211" tIns="43106" rIns="86211" bIns="4310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CH"/>
              <a:t>Textmasterformate durch Klicken bearbeiten</a:t>
            </a:r>
          </a:p>
          <a:p>
            <a:pPr lvl="1"/>
            <a:r>
              <a:rPr lang="de-CH"/>
              <a:t>Zweite Ebene</a:t>
            </a:r>
          </a:p>
          <a:p>
            <a:pPr lvl="2"/>
            <a:r>
              <a:rPr lang="de-CH"/>
              <a:t>Dritte Ebene</a:t>
            </a:r>
          </a:p>
          <a:p>
            <a:pPr lvl="3"/>
            <a:r>
              <a:rPr lang="de-CH"/>
              <a:t>Vierte Ebene</a:t>
            </a:r>
          </a:p>
          <a:p>
            <a:pPr lvl="4"/>
            <a:r>
              <a:rPr lang="de-CH"/>
              <a:t>Fünfte Ebene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251825"/>
            <a:ext cx="2773363" cy="433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86211" tIns="43106" rIns="86211" bIns="43106" numCol="1" anchor="b" anchorCtr="0" compatLnSpc="1">
            <a:prstTxWarp prst="textNoShape">
              <a:avLst/>
            </a:prstTxWarp>
          </a:bodyPr>
          <a:lstStyle>
            <a:lvl1pPr defTabSz="862013">
              <a:defRPr sz="1100"/>
            </a:lvl1pPr>
          </a:lstStyle>
          <a:p>
            <a:endParaRPr lang="de-CH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625850" y="8251825"/>
            <a:ext cx="2773363" cy="433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86211" tIns="43106" rIns="86211" bIns="43106" numCol="1" anchor="b" anchorCtr="0" compatLnSpc="1">
            <a:prstTxWarp prst="textNoShape">
              <a:avLst/>
            </a:prstTxWarp>
          </a:bodyPr>
          <a:lstStyle>
            <a:lvl1pPr algn="r" defTabSz="862013">
              <a:defRPr sz="1100"/>
            </a:lvl1pPr>
          </a:lstStyle>
          <a:p>
            <a:fld id="{54E7F490-E965-9B42-AE49-DA4BC6E663B1}" type="slidenum">
              <a:rPr lang="de-CH"/>
              <a:pPr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9843891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Arial" charset="0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E7F490-E965-9B42-AE49-DA4BC6E663B1}" type="slidenum">
              <a:rPr lang="de-CH" smtClean="0"/>
              <a:pPr/>
              <a:t>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7306520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E7F490-E965-9B42-AE49-DA4BC6E663B1}" type="slidenum">
              <a:rPr lang="de-CH" smtClean="0"/>
              <a:pPr/>
              <a:t>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210666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E7F490-E965-9B42-AE49-DA4BC6E663B1}" type="slidenum">
              <a:rPr lang="de-CH" smtClean="0"/>
              <a:pPr/>
              <a:t>10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152404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E7F490-E965-9B42-AE49-DA4BC6E663B1}" type="slidenum">
              <a:rPr lang="de-CH" smtClean="0"/>
              <a:pPr/>
              <a:t>11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0805870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H" dirty="0"/>
              <a:t>show live in file JupytherLab_introduction_showNotes in bio334_teaching</a:t>
            </a:r>
          </a:p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E7F490-E965-9B42-AE49-DA4BC6E663B1}" type="slidenum">
              <a:rPr lang="de-CH" smtClean="0"/>
              <a:pPr/>
              <a:t>13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213701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E7F490-E965-9B42-AE49-DA4BC6E663B1}" type="slidenum">
              <a:rPr lang="de-CH" smtClean="0"/>
              <a:pPr/>
              <a:t>16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4556669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E7F490-E965-9B42-AE49-DA4BC6E663B1}" type="slidenum">
              <a:rPr lang="de-CH" smtClean="0"/>
              <a:pPr/>
              <a:t>35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578812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1225" y="1989138"/>
            <a:ext cx="10369550" cy="1295400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GB" noProof="0" dirty="0"/>
              <a:t>Click to edit Master title style</a:t>
            </a:r>
            <a:endParaRPr lang="en-US" noProof="0" dirty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911225" y="3429000"/>
            <a:ext cx="10369550" cy="17526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GB" noProof="0"/>
              <a:t>Click to edit Master subtitle style</a:t>
            </a:r>
            <a:endParaRPr lang="en-US" noProof="0" dirty="0"/>
          </a:p>
        </p:txBody>
      </p:sp>
      <p:sp>
        <p:nvSpPr>
          <p:cNvPr id="7" name="Line 10"/>
          <p:cNvSpPr>
            <a:spLocks noChangeShapeType="1"/>
          </p:cNvSpPr>
          <p:nvPr userDrawn="1"/>
        </p:nvSpPr>
        <p:spPr bwMode="auto">
          <a:xfrm>
            <a:off x="0" y="1125538"/>
            <a:ext cx="12192000" cy="0"/>
          </a:xfrm>
          <a:prstGeom prst="line">
            <a:avLst/>
          </a:prstGeom>
          <a:noFill/>
          <a:ln w="15875">
            <a:solidFill>
              <a:srgbClr val="A3ADB7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700" dirty="0"/>
          </a:p>
        </p:txBody>
      </p:sp>
      <p:sp>
        <p:nvSpPr>
          <p:cNvPr id="9" name="Text Box 9"/>
          <p:cNvSpPr txBox="1">
            <a:spLocks noChangeArrowheads="1"/>
          </p:cNvSpPr>
          <p:nvPr userDrawn="1"/>
        </p:nvSpPr>
        <p:spPr bwMode="auto">
          <a:xfrm>
            <a:off x="911225" y="852488"/>
            <a:ext cx="7332663" cy="227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0" tIns="36000" rIns="0" bIns="0"/>
          <a:lstStyle/>
          <a:p>
            <a:pPr>
              <a:spcBef>
                <a:spcPct val="50000"/>
              </a:spcBef>
            </a:pPr>
            <a:r>
              <a:rPr lang="en-US" sz="1400" b="1" dirty="0"/>
              <a:t>Department of Molecular Life Sciences</a:t>
            </a:r>
          </a:p>
        </p:txBody>
      </p:sp>
      <p:pic>
        <p:nvPicPr>
          <p:cNvPr id="10" name="Picture 13" descr="uzh_logo_e_pos_grau_1mm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344" y="142875"/>
            <a:ext cx="2027238" cy="68421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AB0E8-482E-414A-9574-6067B8CC52F3}" type="datetime1">
              <a:rPr lang="en-US" smtClean="0"/>
              <a:t>5/8/25</a:t>
            </a:fld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Title of the presentation, Author</a:t>
            </a:r>
            <a:endParaRPr lang="en-US" dirty="0"/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</a:t>
            </a:r>
            <a:fld id="{9D46F3A4-F478-9440-BC8E-B732027F4C86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53" userDrawn="1">
          <p15:clr>
            <a:srgbClr val="9FCC3B"/>
          </p15:clr>
        </p15:guide>
        <p15:guide id="2" orient="horz" pos="2160" userDrawn="1">
          <p15:clr>
            <a:srgbClr val="9FCC3B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52597990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 userDrawn="1"/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rgbClr val="A3ADB7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44171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52081-C19B-4182-AC87-EFBFD12D780C}" type="datetime1">
              <a:rPr lang="en-US" smtClean="0"/>
              <a:t>5/8/25</a:t>
            </a:fld>
            <a:endParaRPr lang="en-US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Title of the presentation, Author</a:t>
            </a:r>
            <a:endParaRPr lang="en-US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</a:t>
            </a:r>
            <a:fld id="{9D46F3A4-F478-9440-BC8E-B732027F4C8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39434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Spal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911225" y="1125539"/>
            <a:ext cx="5005388" cy="49672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Inhaltsplatzhalter 2"/>
          <p:cNvSpPr>
            <a:spLocks noGrp="1"/>
          </p:cNvSpPr>
          <p:nvPr>
            <p:ph idx="13"/>
          </p:nvPr>
        </p:nvSpPr>
        <p:spPr>
          <a:xfrm>
            <a:off x="6291040" y="1125539"/>
            <a:ext cx="5005388" cy="49672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8" name="Datumsplatzhalter 7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80048318-0D93-4B7D-BEAD-2285968D9E9D}" type="datetime1">
              <a:rPr lang="en-US" smtClean="0"/>
              <a:t>5/8/25</a:t>
            </a:fld>
            <a:endParaRPr lang="en-US" dirty="0"/>
          </a:p>
        </p:txBody>
      </p:sp>
      <p:sp>
        <p:nvSpPr>
          <p:cNvPr id="9" name="Fußzeilenplatzhalter 8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Title of the presentation, Author</a:t>
            </a:r>
            <a:endParaRPr lang="en-US" dirty="0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Page </a:t>
            </a:r>
            <a:fld id="{9D46F3A4-F478-9440-BC8E-B732027F4C8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250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20221-61C8-4093-BD7A-3EA9FD28AE94}" type="datetime1">
              <a:rPr lang="en-US" smtClean="0"/>
              <a:t>5/8/25</a:t>
            </a:fld>
            <a:endParaRPr lang="en-US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Title of the presentation, Author</a:t>
            </a:r>
            <a:endParaRPr lang="en-US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</a:t>
            </a:r>
            <a:fld id="{9D46F3A4-F478-9440-BC8E-B732027F4C8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86414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7"/>
          <p:cNvSpPr>
            <a:spLocks noGrp="1"/>
          </p:cNvSpPr>
          <p:nvPr>
            <p:ph type="pic" sz="quarter" idx="10"/>
          </p:nvPr>
        </p:nvSpPr>
        <p:spPr>
          <a:xfrm>
            <a:off x="192089" y="188912"/>
            <a:ext cx="11807824" cy="6480175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12821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21" userDrawn="1">
          <p15:clr>
            <a:srgbClr val="9FCC3B"/>
          </p15:clr>
        </p15:guide>
        <p15:guide id="2" pos="7559" userDrawn="1">
          <p15:clr>
            <a:srgbClr val="9FCC3B"/>
          </p15:clr>
        </p15:guide>
        <p15:guide id="3" orient="horz" pos="119" userDrawn="1">
          <p15:clr>
            <a:srgbClr val="9FCC3B"/>
          </p15:clr>
        </p15:guide>
        <p15:guide id="4" orient="horz" pos="4201" userDrawn="1">
          <p15:clr>
            <a:srgbClr val="9FCC3B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7B638-A195-4A9E-B3F9-C0129040D311}" type="datetime1">
              <a:rPr lang="en-US" smtClean="0"/>
              <a:t>5/8/25</a:t>
            </a:fld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Title of the presentation, Author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</a:t>
            </a:r>
            <a:fld id="{9D46F3A4-F478-9440-BC8E-B732027F4C8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11290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200"/>
            </a:lvl1pPr>
          </a:lstStyle>
          <a:p>
            <a:r>
              <a:rPr dirty="0"/>
              <a:t>Title Text</a:t>
            </a:r>
          </a:p>
        </p:txBody>
      </p:sp>
      <p:sp>
        <p:nvSpPr>
          <p:cNvPr id="21" name="Body Level One…"/>
          <p:cNvSpPr txBox="1">
            <a:spLocks noGrp="1"/>
          </p:cNvSpPr>
          <p:nvPr>
            <p:ph type="body" idx="1"/>
          </p:nvPr>
        </p:nvSpPr>
        <p:spPr>
          <a:xfrm>
            <a:off x="1190625" y="1946672"/>
            <a:ext cx="9810750" cy="4018359"/>
          </a:xfrm>
          <a:prstGeom prst="rect">
            <a:avLst/>
          </a:prstGeom>
        </p:spPr>
        <p:txBody>
          <a:bodyPr/>
          <a:lstStyle>
            <a:lvl1pPr>
              <a:spcBef>
                <a:spcPts val="1687"/>
              </a:spcBef>
              <a:defRPr sz="2000"/>
            </a:lvl1pPr>
            <a:lvl2pPr>
              <a:spcBef>
                <a:spcPts val="1687"/>
              </a:spcBef>
              <a:defRPr sz="2000"/>
            </a:lvl2pPr>
            <a:lvl3pPr>
              <a:spcBef>
                <a:spcPts val="1687"/>
              </a:spcBef>
              <a:defRPr sz="2000"/>
            </a:lvl3pPr>
            <a:lvl4pPr>
              <a:spcBef>
                <a:spcPts val="1687"/>
              </a:spcBef>
              <a:defRPr sz="2000"/>
            </a:lvl4pPr>
            <a:lvl5pPr>
              <a:spcBef>
                <a:spcPts val="1687"/>
              </a:spcBef>
              <a:defRPr sz="2000"/>
            </a:lvl5pPr>
          </a:lstStyle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2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91450520"/>
      </p:ext>
    </p:extLst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itle Text"/>
          <p:cNvSpPr txBox="1">
            <a:spLocks noGrp="1"/>
          </p:cNvSpPr>
          <p:nvPr>
            <p:ph type="title"/>
          </p:nvPr>
        </p:nvSpPr>
        <p:spPr>
          <a:xfrm>
            <a:off x="1190625" y="2089547"/>
            <a:ext cx="9810750" cy="2678906"/>
          </a:xfrm>
          <a:prstGeom prst="rect">
            <a:avLst/>
          </a:prstGeom>
        </p:spPr>
        <p:txBody>
          <a:bodyPr/>
          <a:lstStyle/>
          <a:p>
            <a:r>
              <a:rPr dirty="0"/>
              <a:t>Title Text</a:t>
            </a:r>
          </a:p>
        </p:txBody>
      </p:sp>
      <p:sp>
        <p:nvSpPr>
          <p:cNvPr id="6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23281204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11225" y="188913"/>
            <a:ext cx="10369550" cy="6117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3600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err="1"/>
              <a:t>Mastertitelformat</a:t>
            </a:r>
            <a:r>
              <a:rPr lang="en-US" dirty="0"/>
              <a:t> </a:t>
            </a:r>
            <a:r>
              <a:rPr lang="en-US" dirty="0" err="1"/>
              <a:t>bearbeiten</a:t>
            </a:r>
            <a:endParaRPr lang="en-US" dirty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1225" y="1125539"/>
            <a:ext cx="10369550" cy="4967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err="1"/>
              <a:t>Mastertextformat</a:t>
            </a:r>
            <a:r>
              <a:rPr lang="en-US" dirty="0"/>
              <a:t> </a:t>
            </a:r>
            <a:r>
              <a:rPr lang="en-US" dirty="0" err="1"/>
              <a:t>bearbeiten</a:t>
            </a:r>
            <a:endParaRPr lang="en-US" dirty="0"/>
          </a:p>
          <a:p>
            <a:pPr lvl="1"/>
            <a:r>
              <a:rPr lang="en-US" dirty="0" err="1"/>
              <a:t>Zweite</a:t>
            </a:r>
            <a:r>
              <a:rPr lang="en-US" dirty="0"/>
              <a:t> </a:t>
            </a:r>
            <a:r>
              <a:rPr lang="en-US" dirty="0" err="1"/>
              <a:t>Ebene</a:t>
            </a:r>
            <a:endParaRPr lang="en-US" dirty="0"/>
          </a:p>
          <a:p>
            <a:pPr lvl="2"/>
            <a:r>
              <a:rPr lang="en-US" dirty="0" err="1"/>
              <a:t>Dritte</a:t>
            </a:r>
            <a:r>
              <a:rPr lang="en-US" dirty="0"/>
              <a:t> </a:t>
            </a:r>
            <a:r>
              <a:rPr lang="en-US" dirty="0" err="1"/>
              <a:t>Ebene</a:t>
            </a:r>
            <a:endParaRPr lang="en-US" dirty="0"/>
          </a:p>
          <a:p>
            <a:pPr lvl="3"/>
            <a:r>
              <a:rPr lang="en-US" dirty="0" err="1"/>
              <a:t>Vierte</a:t>
            </a:r>
            <a:r>
              <a:rPr lang="en-US" dirty="0"/>
              <a:t> </a:t>
            </a:r>
            <a:r>
              <a:rPr lang="en-US" dirty="0" err="1"/>
              <a:t>Ebene</a:t>
            </a:r>
            <a:endParaRPr lang="en-US" dirty="0"/>
          </a:p>
          <a:p>
            <a:pPr lvl="4"/>
            <a:r>
              <a:rPr lang="en-US" dirty="0" err="1"/>
              <a:t>Fünfte</a:t>
            </a:r>
            <a:r>
              <a:rPr lang="en-US" dirty="0"/>
              <a:t> </a:t>
            </a:r>
            <a:r>
              <a:rPr lang="en-US" dirty="0" err="1"/>
              <a:t>Ebene</a:t>
            </a:r>
            <a:endParaRPr lang="en-US" dirty="0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11225" y="6524625"/>
            <a:ext cx="1246716" cy="215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sz="1000"/>
            </a:lvl1pPr>
          </a:lstStyle>
          <a:p>
            <a:fld id="{24FC34A0-26AB-4264-9A71-1C5A1002E2F9}" type="datetime1">
              <a:rPr lang="en-US" smtClean="0"/>
              <a:t>5/8/25</a:t>
            </a:fld>
            <a:endParaRPr lang="en-US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255308" y="6524625"/>
            <a:ext cx="7008284" cy="215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sz="1000"/>
            </a:lvl1pPr>
          </a:lstStyle>
          <a:p>
            <a:r>
              <a:rPr lang="en-US"/>
              <a:t>Title of the presentation, Author</a:t>
            </a:r>
            <a:endParaRPr lang="en-US" dirty="0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0452484" y="6524625"/>
            <a:ext cx="828291" cy="215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defRPr sz="1000"/>
            </a:lvl1pPr>
          </a:lstStyle>
          <a:p>
            <a:r>
              <a:rPr lang="en-US" dirty="0"/>
              <a:t>Page </a:t>
            </a:r>
            <a:fld id="{9D46F3A4-F478-9440-BC8E-B732027F4C86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50" r:id="rId3"/>
    <p:sldLayoutId id="2147483657" r:id="rId4"/>
    <p:sldLayoutId id="2147483654" r:id="rId5"/>
    <p:sldLayoutId id="2147483658" r:id="rId6"/>
    <p:sldLayoutId id="2147483655" r:id="rId7"/>
    <p:sldLayoutId id="2147483659" r:id="rId8"/>
    <p:sldLayoutId id="2147483660" r:id="rId9"/>
    <p:sldLayoutId id="2147483661" r:id="rId10"/>
  </p:sldLayoutIdLst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028A5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9pPr>
    </p:titleStyle>
    <p:bodyStyle>
      <a:lvl1pPr marL="342000" indent="-342000" algn="l" rtl="0" eaLnBrk="1" fontAlgn="base" hangingPunct="1">
        <a:spcBef>
          <a:spcPct val="40000"/>
        </a:spcBef>
        <a:spcAft>
          <a:spcPct val="0"/>
        </a:spcAft>
        <a:buFont typeface="Arial" panose="020B0604020202020204" pitchFamily="34" charset="0"/>
        <a:buChar char="–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84000" indent="-342000" algn="l" rtl="0" eaLnBrk="1" fontAlgn="base" hangingPunct="1">
        <a:spcBef>
          <a:spcPct val="40000"/>
        </a:spcBef>
        <a:spcAft>
          <a:spcPct val="0"/>
        </a:spcAft>
        <a:buFont typeface="Arial" charset="0"/>
        <a:buChar char="–"/>
        <a:defRPr sz="1700">
          <a:solidFill>
            <a:schemeClr val="tx1"/>
          </a:solidFill>
          <a:latin typeface="+mn-lt"/>
          <a:ea typeface="Arial" charset="0"/>
          <a:cs typeface="+mn-cs"/>
        </a:defRPr>
      </a:lvl2pPr>
      <a:lvl3pPr marL="1026000" indent="-342000" algn="l" rtl="0" eaLnBrk="1" fontAlgn="base" hangingPunct="1">
        <a:spcBef>
          <a:spcPct val="40000"/>
        </a:spcBef>
        <a:spcAft>
          <a:spcPct val="0"/>
        </a:spcAft>
        <a:buFont typeface="Arial" charset="0"/>
        <a:buChar char="–"/>
        <a:defRPr sz="1700">
          <a:solidFill>
            <a:schemeClr val="tx1"/>
          </a:solidFill>
          <a:latin typeface="+mn-lt"/>
          <a:ea typeface="Arial" charset="0"/>
          <a:cs typeface="+mn-cs"/>
        </a:defRPr>
      </a:lvl3pPr>
      <a:lvl4pPr marL="1368000" indent="-342000" algn="l" rtl="0" eaLnBrk="1" fontAlgn="base" hangingPunct="1">
        <a:spcBef>
          <a:spcPct val="40000"/>
        </a:spcBef>
        <a:spcAft>
          <a:spcPct val="0"/>
        </a:spcAft>
        <a:buFont typeface="Arial" charset="0"/>
        <a:buChar char="–"/>
        <a:defRPr sz="1700">
          <a:solidFill>
            <a:schemeClr val="tx1"/>
          </a:solidFill>
          <a:latin typeface="+mn-lt"/>
          <a:ea typeface="Arial" charset="0"/>
          <a:cs typeface="+mn-cs"/>
        </a:defRPr>
      </a:lvl4pPr>
      <a:lvl5pPr marL="1710000" indent="-342000" algn="l" rtl="0" eaLnBrk="1" fontAlgn="base" hangingPunct="1">
        <a:spcBef>
          <a:spcPct val="40000"/>
        </a:spcBef>
        <a:spcAft>
          <a:spcPct val="0"/>
        </a:spcAft>
        <a:buFont typeface="Arial" charset="0"/>
        <a:buChar char="–"/>
        <a:defRPr sz="1700">
          <a:solidFill>
            <a:schemeClr val="tx1"/>
          </a:solidFill>
          <a:latin typeface="+mn-lt"/>
          <a:ea typeface="Arial" charset="0"/>
          <a:cs typeface="+mn-cs"/>
        </a:defRPr>
      </a:lvl5pPr>
      <a:lvl6pPr marL="1895475" indent="-366713" algn="l" rtl="0" eaLnBrk="1" fontAlgn="base" hangingPunct="1">
        <a:spcBef>
          <a:spcPct val="40000"/>
        </a:spcBef>
        <a:spcAft>
          <a:spcPct val="0"/>
        </a:spcAft>
        <a:buFont typeface="Arial" charset="0"/>
        <a:buChar char="–"/>
        <a:defRPr sz="1700">
          <a:solidFill>
            <a:schemeClr val="tx1"/>
          </a:solidFill>
          <a:latin typeface="+mn-lt"/>
          <a:ea typeface="Arial" charset="0"/>
          <a:cs typeface="+mn-cs"/>
        </a:defRPr>
      </a:lvl6pPr>
      <a:lvl7pPr marL="2352675" indent="-366713" algn="l" rtl="0" eaLnBrk="1" fontAlgn="base" hangingPunct="1">
        <a:spcBef>
          <a:spcPct val="40000"/>
        </a:spcBef>
        <a:spcAft>
          <a:spcPct val="0"/>
        </a:spcAft>
        <a:buFont typeface="Arial" charset="0"/>
        <a:buChar char="–"/>
        <a:defRPr sz="1700">
          <a:solidFill>
            <a:schemeClr val="tx1"/>
          </a:solidFill>
          <a:latin typeface="+mn-lt"/>
          <a:ea typeface="Arial" charset="0"/>
          <a:cs typeface="+mn-cs"/>
        </a:defRPr>
      </a:lvl7pPr>
      <a:lvl8pPr marL="2809875" indent="-366713" algn="l" rtl="0" eaLnBrk="1" fontAlgn="base" hangingPunct="1">
        <a:spcBef>
          <a:spcPct val="40000"/>
        </a:spcBef>
        <a:spcAft>
          <a:spcPct val="0"/>
        </a:spcAft>
        <a:buFont typeface="Arial" charset="0"/>
        <a:buChar char="–"/>
        <a:defRPr sz="1700">
          <a:solidFill>
            <a:schemeClr val="tx1"/>
          </a:solidFill>
          <a:latin typeface="+mn-lt"/>
          <a:ea typeface="Arial" charset="0"/>
          <a:cs typeface="+mn-cs"/>
        </a:defRPr>
      </a:lvl8pPr>
      <a:lvl9pPr marL="3267075" indent="-366713" algn="l" rtl="0" eaLnBrk="1" fontAlgn="base" hangingPunct="1">
        <a:spcBef>
          <a:spcPct val="40000"/>
        </a:spcBef>
        <a:spcAft>
          <a:spcPct val="0"/>
        </a:spcAft>
        <a:buFont typeface="Arial" charset="0"/>
        <a:buChar char="–"/>
        <a:defRPr sz="1700">
          <a:solidFill>
            <a:schemeClr val="tx1"/>
          </a:solidFill>
          <a:latin typeface="+mn-lt"/>
          <a:ea typeface="Arial" charset="0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74" userDrawn="1">
          <p15:clr>
            <a:srgbClr val="F26B43"/>
          </p15:clr>
        </p15:guide>
        <p15:guide id="2" pos="7106" userDrawn="1">
          <p15:clr>
            <a:srgbClr val="F26B43"/>
          </p15:clr>
        </p15:guide>
        <p15:guide id="4" orient="horz" pos="119" userDrawn="1">
          <p15:clr>
            <a:srgbClr val="F26B43"/>
          </p15:clr>
        </p15:guide>
        <p15:guide id="5" orient="horz" pos="4110" userDrawn="1">
          <p15:clr>
            <a:srgbClr val="F26B43"/>
          </p15:clr>
        </p15:guide>
        <p15:guide id="6" pos="3840" userDrawn="1">
          <p15:clr>
            <a:srgbClr val="F26B43"/>
          </p15:clr>
        </p15:guide>
        <p15:guide id="7" pos="3953" userDrawn="1">
          <p15:clr>
            <a:srgbClr val="5ACBF0"/>
          </p15:clr>
        </p15:guide>
        <p15:guide id="8" pos="3727" userDrawn="1">
          <p15:clr>
            <a:srgbClr val="5ACBF0"/>
          </p15:clr>
        </p15:guide>
        <p15:guide id="9" pos="2615" userDrawn="1">
          <p15:clr>
            <a:srgbClr val="5ACBF0"/>
          </p15:clr>
        </p15:guide>
        <p15:guide id="10" pos="2819" userDrawn="1">
          <p15:clr>
            <a:srgbClr val="5ACBF0"/>
          </p15:clr>
        </p15:guide>
        <p15:guide id="11" pos="4861" userDrawn="1">
          <p15:clr>
            <a:srgbClr val="5ACBF0"/>
          </p15:clr>
        </p15:guide>
        <p15:guide id="12" pos="5065" userDrawn="1">
          <p15:clr>
            <a:srgbClr val="5ACBF0"/>
          </p15:clr>
        </p15:guide>
        <p15:guide id="13" orient="horz" pos="709" userDrawn="1">
          <p15:clr>
            <a:srgbClr val="F26B43"/>
          </p15:clr>
        </p15:guide>
        <p15:guide id="14" orient="horz" pos="383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mailto:maria.heimlicher@mls.uzh.ch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meringlab/Bio334.git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python.org/3/library/functions.html" TargetMode="Externa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hon.org/3/library/math.html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iveintopython.net/" TargetMode="External"/><Relationship Id="rId7" Type="http://schemas.openxmlformats.org/officeDocument/2006/relationships/hyperlink" Target="https://cs50.harvard.edu/college/2021/spring/weeks/0/" TargetMode="External"/><Relationship Id="rId2" Type="http://schemas.openxmlformats.org/officeDocument/2006/relationships/hyperlink" Target="https://snakify.org/" TargetMode="Externa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github.com/dblyon/pandasintro" TargetMode="External"/><Relationship Id="rId5" Type="http://schemas.openxmlformats.org/officeDocument/2006/relationships/hyperlink" Target="http://www.scipy-lectures.org/intro/intro.html" TargetMode="External"/><Relationship Id="rId4" Type="http://schemas.openxmlformats.org/officeDocument/2006/relationships/hyperlink" Target="http://swcarpentry.github.io/python-novice-inflammation/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eringlab/Bio334.git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Introduction to Python"/>
          <p:cNvSpPr txBox="1">
            <a:spLocks noGrp="1"/>
          </p:cNvSpPr>
          <p:nvPr>
            <p:ph type="ctrTitle"/>
          </p:nvPr>
        </p:nvSpPr>
        <p:spPr>
          <a:xfrm>
            <a:off x="2416968" y="2636912"/>
            <a:ext cx="7358063" cy="2321719"/>
          </a:xfrm>
          <a:prstGeom prst="rect">
            <a:avLst/>
          </a:prstGeom>
        </p:spPr>
        <p:txBody>
          <a:bodyPr/>
          <a:lstStyle/>
          <a:p>
            <a:pPr algn="ctr"/>
            <a:r>
              <a:rPr dirty="0"/>
              <a:t>Introduction to Python</a:t>
            </a:r>
          </a:p>
        </p:txBody>
      </p:sp>
      <p:sp>
        <p:nvSpPr>
          <p:cNvPr id="138" name="BIO334…"/>
          <p:cNvSpPr txBox="1">
            <a:spLocks noGrp="1"/>
          </p:cNvSpPr>
          <p:nvPr>
            <p:ph type="subTitle" sz="half" idx="1"/>
          </p:nvPr>
        </p:nvSpPr>
        <p:spPr>
          <a:xfrm>
            <a:off x="2416967" y="3509310"/>
            <a:ext cx="7358063" cy="3060574"/>
          </a:xfrm>
          <a:prstGeom prst="rect">
            <a:avLst/>
          </a:prstGeom>
        </p:spPr>
        <p:txBody>
          <a:bodyPr>
            <a:noAutofit/>
          </a:bodyPr>
          <a:lstStyle/>
          <a:p>
            <a:pPr algn="ctr" defTabSz="365568">
              <a:spcBef>
                <a:spcPts val="0"/>
              </a:spcBef>
              <a:defRPr sz="3204"/>
            </a:pPr>
            <a:r>
              <a:rPr sz="2400" dirty="0"/>
              <a:t>BIO334</a:t>
            </a:r>
            <a:endParaRPr sz="2000" dirty="0"/>
          </a:p>
          <a:p>
            <a:pPr algn="ctr" defTabSz="365568">
              <a:lnSpc>
                <a:spcPct val="150000"/>
              </a:lnSpc>
              <a:spcBef>
                <a:spcPts val="0"/>
              </a:spcBef>
              <a:defRPr sz="3204"/>
            </a:pPr>
            <a:r>
              <a:rPr sz="2000" dirty="0"/>
              <a:t>Maria Heimlicher &amp; </a:t>
            </a:r>
            <a:r>
              <a:rPr lang="de-CH" sz="2000" dirty="0"/>
              <a:t>Matteo </a:t>
            </a:r>
            <a:r>
              <a:rPr lang="de-CH" sz="2000" dirty="0" err="1"/>
              <a:t>Peluso</a:t>
            </a:r>
            <a:endParaRPr sz="2000" dirty="0"/>
          </a:p>
          <a:p>
            <a:pPr algn="ctr" defTabSz="365568">
              <a:lnSpc>
                <a:spcPct val="150000"/>
              </a:lnSpc>
              <a:spcBef>
                <a:spcPts val="0"/>
              </a:spcBef>
              <a:defRPr sz="3204"/>
            </a:pPr>
            <a:r>
              <a:rPr sz="2000" dirty="0"/>
              <a:t>Christian von Mering group</a:t>
            </a:r>
            <a:endParaRPr lang="de-CH" sz="2000" dirty="0"/>
          </a:p>
          <a:p>
            <a:pPr algn="ctr" defTabSz="365568">
              <a:spcBef>
                <a:spcPts val="0"/>
              </a:spcBef>
              <a:defRPr sz="3204"/>
            </a:pPr>
            <a:r>
              <a:rPr lang="en-GB" sz="2000" u="sng" dirty="0">
                <a:hlinkClick r:id="rId2"/>
              </a:rPr>
              <a:t>maria.heimlicher@mls.uzh.ch</a:t>
            </a:r>
          </a:p>
          <a:p>
            <a:pPr algn="ctr" defTabSz="365568">
              <a:spcBef>
                <a:spcPts val="0"/>
              </a:spcBef>
              <a:defRPr sz="3204"/>
            </a:pPr>
            <a:endParaRPr sz="2000" dirty="0"/>
          </a:p>
          <a:p>
            <a:pPr algn="ctr" defTabSz="365568">
              <a:spcBef>
                <a:spcPts val="0"/>
              </a:spcBef>
              <a:defRPr sz="3204"/>
            </a:pPr>
            <a:r>
              <a:rPr sz="1600" dirty="0"/>
              <a:t>courtesy of </a:t>
            </a:r>
            <a:r>
              <a:rPr lang="de-CH" sz="1600" dirty="0" err="1"/>
              <a:t>Danaila</a:t>
            </a:r>
            <a:r>
              <a:rPr lang="de-CH" sz="1600" dirty="0"/>
              <a:t>, </a:t>
            </a:r>
            <a:r>
              <a:rPr sz="1600" dirty="0"/>
              <a:t>Sumner, Lyon, </a:t>
            </a:r>
            <a:r>
              <a:rPr sz="1600" dirty="0" err="1"/>
              <a:t>Tackmann</a:t>
            </a:r>
            <a:r>
              <a:rPr sz="1600" dirty="0"/>
              <a:t>, </a:t>
            </a:r>
            <a:r>
              <a:rPr sz="1600" dirty="0" err="1"/>
              <a:t>Dmitrijeva</a:t>
            </a:r>
            <a:r>
              <a:rPr sz="1600" dirty="0"/>
              <a:t> &amp; Gable</a:t>
            </a:r>
          </a:p>
        </p:txBody>
      </p:sp>
      <p:pic>
        <p:nvPicPr>
          <p:cNvPr id="139" name="droppedImage.pdf" descr="droppedImage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0230" y="1256903"/>
            <a:ext cx="5179219" cy="1464469"/>
          </a:xfrm>
          <a:prstGeom prst="rect">
            <a:avLst/>
          </a:prstGeom>
          <a:ln w="12700">
            <a:miter lim="400000"/>
          </a:ln>
        </p:spPr>
      </p:pic>
      <p:sp>
        <p:nvSpPr>
          <p:cNvPr id="140" name="https://github.com/meringlab/Bio334.git"/>
          <p:cNvSpPr txBox="1"/>
          <p:nvPr/>
        </p:nvSpPr>
        <p:spPr>
          <a:xfrm>
            <a:off x="3870230" y="6194717"/>
            <a:ext cx="4451540" cy="3751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spcBef>
                <a:spcPts val="2400"/>
              </a:spcBef>
              <a:defRPr sz="2800" u="sng">
                <a:hlinkClick r:id="rId4"/>
              </a:defRPr>
            </a:lvl1pPr>
          </a:lstStyle>
          <a:p>
            <a:pPr>
              <a:defRPr u="none"/>
            </a:pPr>
            <a:r>
              <a:rPr sz="1969" dirty="0"/>
              <a:t>https://github.com/meringlab/Bio334.git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First live session"/>
          <p:cNvSpPr txBox="1">
            <a:spLocks noGrp="1"/>
          </p:cNvSpPr>
          <p:nvPr>
            <p:ph type="title"/>
          </p:nvPr>
        </p:nvSpPr>
        <p:spPr>
          <a:xfrm>
            <a:off x="937883" y="196069"/>
            <a:ext cx="10342892" cy="929469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Get ready for live sessions in </a:t>
            </a:r>
            <a:r>
              <a:rPr lang="en-GB" dirty="0" err="1"/>
              <a:t>JupyterLab</a:t>
            </a:r>
            <a:r>
              <a:rPr lang="en-GB" dirty="0"/>
              <a:t>: </a:t>
            </a:r>
            <a:br>
              <a:rPr lang="en-GB" dirty="0"/>
            </a:br>
            <a:r>
              <a:rPr lang="en-US" dirty="0"/>
              <a:t>start your first </a:t>
            </a:r>
            <a:r>
              <a:rPr lang="en-US" dirty="0" err="1"/>
              <a:t>Jupyter</a:t>
            </a:r>
            <a:r>
              <a:rPr lang="en-US" dirty="0"/>
              <a:t> Notebook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14E66E-D567-B3E9-5502-4CC6CB92B37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1251" b="50916"/>
          <a:stretch/>
        </p:blipFill>
        <p:spPr>
          <a:xfrm>
            <a:off x="1415480" y="3224444"/>
            <a:ext cx="8568952" cy="291328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0C1BB72-1A9F-3026-CE61-D360D898955A}"/>
              </a:ext>
            </a:extLst>
          </p:cNvPr>
          <p:cNvSpPr txBox="1"/>
          <p:nvPr/>
        </p:nvSpPr>
        <p:spPr>
          <a:xfrm>
            <a:off x="767408" y="1412776"/>
            <a:ext cx="1051336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41338" indent="-357188">
              <a:buSzPct val="100000"/>
              <a:buFont typeface="Arial" panose="020B0604020202020204" pitchFamily="34" charset="0"/>
              <a:buChar char="•"/>
            </a:pPr>
            <a:r>
              <a:rPr lang="en-GB" sz="2400" dirty="0"/>
              <a:t>in </a:t>
            </a:r>
            <a:r>
              <a:rPr lang="en-GB" sz="2400" dirty="0" err="1"/>
              <a:t>Jupyter</a:t>
            </a:r>
            <a:r>
              <a:rPr lang="en-GB" sz="2400" dirty="0"/>
              <a:t>: go to </a:t>
            </a:r>
            <a:r>
              <a:rPr lang="en-GB" sz="2400" i="1" dirty="0"/>
              <a:t>Bio334/02_python_introduction/exercises</a:t>
            </a:r>
          </a:p>
          <a:p>
            <a:pPr marL="541338" indent="-357188">
              <a:buSzPct val="100000"/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541338" indent="-357188">
              <a:buSzPct val="100000"/>
              <a:buFont typeface="Arial" panose="020B0604020202020204" pitchFamily="34" charset="0"/>
              <a:buChar char="•"/>
            </a:pPr>
            <a:r>
              <a:rPr lang="en-GB" sz="2400" dirty="0"/>
              <a:t>launch the </a:t>
            </a:r>
            <a:r>
              <a:rPr lang="en-GB" sz="2400" dirty="0" err="1"/>
              <a:t>Jupyter</a:t>
            </a:r>
            <a:r>
              <a:rPr lang="en-GB" sz="2400" dirty="0"/>
              <a:t> Notebook </a:t>
            </a:r>
            <a:r>
              <a:rPr lang="en-GB" sz="2400" i="1" dirty="0" err="1"/>
              <a:t>JupyterLab_introduction.ipynb</a:t>
            </a:r>
            <a:r>
              <a:rPr lang="en-GB" sz="2400" i="1" dirty="0"/>
              <a:t> </a:t>
            </a:r>
            <a:r>
              <a:rPr lang="en-GB" sz="2400" dirty="0"/>
              <a:t>for an interactive session</a:t>
            </a:r>
          </a:p>
          <a:p>
            <a:endParaRPr lang="en-CH" sz="2400" dirty="0"/>
          </a:p>
        </p:txBody>
      </p:sp>
      <p:sp>
        <p:nvSpPr>
          <p:cNvPr id="5" name="Rectangle">
            <a:extLst>
              <a:ext uri="{FF2B5EF4-FFF2-40B4-BE49-F238E27FC236}">
                <a16:creationId xmlns:a16="http://schemas.microsoft.com/office/drawing/2014/main" id="{1629F7BA-15A7-AFCB-F365-D2A8E855ACF5}"/>
              </a:ext>
            </a:extLst>
          </p:cNvPr>
          <p:cNvSpPr/>
          <p:nvPr/>
        </p:nvSpPr>
        <p:spPr>
          <a:xfrm>
            <a:off x="1703512" y="5131188"/>
            <a:ext cx="1800199" cy="242028"/>
          </a:xfrm>
          <a:prstGeom prst="rect">
            <a:avLst/>
          </a:prstGeom>
          <a:ln w="50800">
            <a:solidFill>
              <a:schemeClr val="accent1">
                <a:satOff val="-3355"/>
                <a:lumOff val="26614"/>
              </a:schemeClr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35719" tIns="35719" rIns="35719" bIns="35719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sz="2812"/>
          </a:p>
        </p:txBody>
      </p:sp>
    </p:spTree>
    <p:extLst>
      <p:ext uri="{BB962C8B-B14F-4D97-AF65-F5344CB8AC3E}">
        <p14:creationId xmlns:p14="http://schemas.microsoft.com/office/powerpoint/2010/main" val="260951416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A47111-A95D-7A37-3D35-4BEEAAEA06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Session I: variables and basic operations</a:t>
            </a:r>
          </a:p>
        </p:txBody>
      </p:sp>
      <p:sp>
        <p:nvSpPr>
          <p:cNvPr id="6" name="welcome_message = 'hello world!' # hit [shift + enter] after every line…">
            <a:extLst>
              <a:ext uri="{FF2B5EF4-FFF2-40B4-BE49-F238E27FC236}">
                <a16:creationId xmlns:a16="http://schemas.microsoft.com/office/drawing/2014/main" id="{60D4453A-4EE2-2EA4-50AB-805BA0DEC84F}"/>
              </a:ext>
            </a:extLst>
          </p:cNvPr>
          <p:cNvSpPr txBox="1"/>
          <p:nvPr/>
        </p:nvSpPr>
        <p:spPr>
          <a:xfrm>
            <a:off x="911225" y="1125538"/>
            <a:ext cx="11031727" cy="55813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pPr defTabSz="321457">
              <a:defRPr sz="1800">
                <a:solidFill>
                  <a:srgbClr val="323333"/>
                </a:solidFill>
              </a:defRPr>
            </a:pPr>
            <a:r>
              <a:rPr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welcome_message</a:t>
            </a:r>
            <a:r>
              <a:rPr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sz="1800" dirty="0">
                <a:solidFill>
                  <a:srgbClr val="BA21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'hello world!</a:t>
            </a:r>
            <a:r>
              <a:rPr lang="en-US" sz="1800" dirty="0">
                <a:solidFill>
                  <a:srgbClr val="BA21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GB" sz="1800" i="1" dirty="0">
                <a:solidFill>
                  <a:srgbClr val="4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# hit [shift + enter] after every line</a:t>
            </a:r>
            <a:endParaRPr sz="1800" i="1" dirty="0">
              <a:solidFill>
                <a:srgbClr val="40808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321457">
              <a:defRPr sz="1800">
                <a:solidFill>
                  <a:srgbClr val="323333"/>
                </a:solidFill>
              </a:defRPr>
            </a:pPr>
            <a:r>
              <a:rPr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welcome_message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800" i="1" dirty="0">
                <a:solidFill>
                  <a:srgbClr val="4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more general alternative: print(</a:t>
            </a:r>
            <a:r>
              <a:rPr lang="en-GB" sz="1800" i="1" dirty="0" err="1">
                <a:solidFill>
                  <a:srgbClr val="4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welcome_message</a:t>
            </a:r>
            <a:r>
              <a:rPr lang="en-GB" sz="1800" i="1" dirty="0">
                <a:solidFill>
                  <a:srgbClr val="4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321457">
              <a:defRPr sz="1800">
                <a:solidFill>
                  <a:srgbClr val="323333"/>
                </a:solidFill>
              </a:defRPr>
            </a:pPr>
            <a:endParaRPr sz="1800" dirty="0">
              <a:solidFill>
                <a:srgbClr val="BA212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321457">
              <a:defRPr sz="1800" i="1">
                <a:solidFill>
                  <a:srgbClr val="408080"/>
                </a:solidFill>
              </a:defRPr>
            </a:pPr>
            <a:r>
              <a:rPr sz="18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Arithmetics</a:t>
            </a:r>
            <a:r>
              <a:rPr sz="1800" dirty="0">
                <a:latin typeface="Courier New" panose="02070309020205020404" pitchFamily="49" charset="0"/>
                <a:cs typeface="Courier New" panose="02070309020205020404" pitchFamily="49" charset="0"/>
              </a:rPr>
              <a:t>: use python as your advanced calculator</a:t>
            </a:r>
            <a:endParaRPr sz="1800" dirty="0">
              <a:solidFill>
                <a:srgbClr val="32333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321457">
              <a:defRPr sz="1800">
                <a:solidFill>
                  <a:srgbClr val="323333"/>
                </a:solidFill>
              </a:defRPr>
            </a:pPr>
            <a:r>
              <a:rPr sz="1800" dirty="0">
                <a:latin typeface="Courier New" panose="02070309020205020404" pitchFamily="49" charset="0"/>
                <a:cs typeface="Courier New" panose="02070309020205020404" pitchFamily="49" charset="0"/>
              </a:rPr>
              <a:t>a </a:t>
            </a:r>
            <a:r>
              <a:rPr sz="18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sz="18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  <a:p>
            <a:pPr defTabSz="321457">
              <a:defRPr sz="1800">
                <a:solidFill>
                  <a:srgbClr val="323333"/>
                </a:solidFill>
              </a:defRPr>
            </a:pPr>
            <a:r>
              <a:rPr sz="1800" dirty="0">
                <a:latin typeface="Courier New" panose="02070309020205020404" pitchFamily="49" charset="0"/>
                <a:cs typeface="Courier New" panose="02070309020205020404" pitchFamily="49" charset="0"/>
              </a:rPr>
              <a:t>b </a:t>
            </a:r>
            <a:r>
              <a:rPr sz="18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a </a:t>
            </a:r>
            <a:r>
              <a:rPr sz="18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sz="18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  <a:p>
            <a:pPr defTabSz="321457">
              <a:defRPr sz="1800">
                <a:solidFill>
                  <a:srgbClr val="323333"/>
                </a:solidFill>
              </a:defRPr>
            </a:pPr>
            <a:r>
              <a:rPr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(a </a:t>
            </a:r>
            <a:r>
              <a:rPr sz="18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b) * 4</a:t>
            </a:r>
          </a:p>
          <a:p>
            <a:pPr defTabSz="321457">
              <a:defRPr sz="1800">
                <a:solidFill>
                  <a:srgbClr val="323333"/>
                </a:solidFill>
              </a:defRPr>
            </a:pPr>
            <a:r>
              <a:rPr sz="1800" dirty="0">
                <a:latin typeface="Courier New" panose="02070309020205020404" pitchFamily="49" charset="0"/>
                <a:cs typeface="Courier New" panose="02070309020205020404" pitchFamily="49" charset="0"/>
              </a:rPr>
              <a:t>a </a:t>
            </a:r>
            <a:r>
              <a:rPr sz="18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sz="18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</a:t>
            </a:r>
          </a:p>
          <a:p>
            <a:pPr defTabSz="321457">
              <a:defRPr sz="1800">
                <a:solidFill>
                  <a:srgbClr val="666666"/>
                </a:solidFill>
              </a:defRPr>
            </a:pPr>
            <a:r>
              <a:rPr sz="18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sz="1800" dirty="0">
                <a:latin typeface="Courier New" panose="02070309020205020404" pitchFamily="49" charset="0"/>
                <a:cs typeface="Courier New" panose="02070309020205020404" pitchFamily="49" charset="0"/>
              </a:rPr>
              <a:t>**2</a:t>
            </a:r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321457">
              <a:defRPr sz="1800">
                <a:solidFill>
                  <a:srgbClr val="666666"/>
                </a:solidFill>
              </a:defRPr>
            </a:pPr>
            <a:endParaRPr sz="1800" dirty="0">
              <a:solidFill>
                <a:srgbClr val="32333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321457">
              <a:defRPr sz="1800" i="1">
                <a:solidFill>
                  <a:srgbClr val="408080"/>
                </a:solidFill>
              </a:defRPr>
            </a:pP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# Let's try with strings</a:t>
            </a:r>
            <a:endParaRPr lang="en-GB" sz="1800" dirty="0">
              <a:solidFill>
                <a:srgbClr val="32333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321457">
              <a:defRPr sz="1800">
                <a:solidFill>
                  <a:srgbClr val="323333"/>
                </a:solidFill>
              </a:defRPr>
            </a:pPr>
            <a:r>
              <a:rPr lang="en-GB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welcome_message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+ </a:t>
            </a:r>
            <a:r>
              <a:rPr lang="en-GB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welcome_message</a:t>
            </a:r>
            <a:endParaRPr lang="en-GB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321457">
              <a:defRPr sz="1800">
                <a:solidFill>
                  <a:srgbClr val="323333"/>
                </a:solidFill>
              </a:defRPr>
            </a:pPr>
            <a:endParaRPr lang="en-GB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321457">
              <a:defRPr sz="1800">
                <a:solidFill>
                  <a:srgbClr val="BA2122"/>
                </a:solidFill>
              </a:defRPr>
            </a:pPr>
            <a:r>
              <a:rPr lang="en-GB" sz="18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 </a:t>
            </a:r>
            <a:r>
              <a:rPr lang="en-GB" sz="18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sz="18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'4'</a:t>
            </a:r>
          </a:p>
          <a:p>
            <a:pPr defTabSz="321457">
              <a:defRPr sz="1800">
                <a:solidFill>
                  <a:srgbClr val="323333"/>
                </a:solidFill>
              </a:defRPr>
            </a:pP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a </a:t>
            </a:r>
            <a:r>
              <a:rPr lang="en-GB" sz="18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8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 </a:t>
            </a:r>
            <a:r>
              <a:rPr lang="en-GB" sz="1800" i="1" dirty="0">
                <a:solidFill>
                  <a:srgbClr val="4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anything strange?</a:t>
            </a:r>
          </a:p>
          <a:p>
            <a:pPr defTabSz="321457">
              <a:defRPr sz="1800">
                <a:solidFill>
                  <a:srgbClr val="323333"/>
                </a:solidFill>
              </a:defRPr>
            </a:pPr>
            <a:endParaRPr lang="en-GB" sz="1800" i="1" dirty="0">
              <a:solidFill>
                <a:srgbClr val="40808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321457">
              <a:defRPr sz="1800">
                <a:solidFill>
                  <a:srgbClr val="323333"/>
                </a:solidFill>
              </a:defRPr>
            </a:pPr>
            <a:r>
              <a:rPr lang="en-GB" sz="1800" i="1" dirty="0">
                <a:solidFill>
                  <a:srgbClr val="4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n-GB" sz="1800" i="1" dirty="0" err="1">
                <a:solidFill>
                  <a:srgbClr val="4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whats</a:t>
            </a:r>
            <a:r>
              <a:rPr lang="en-GB" sz="1800" i="1" dirty="0">
                <a:solidFill>
                  <a:srgbClr val="4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the difference?</a:t>
            </a:r>
          </a:p>
          <a:p>
            <a:pPr defTabSz="321457">
              <a:defRPr sz="1800">
                <a:solidFill>
                  <a:srgbClr val="018001"/>
                </a:solidFill>
              </a:defRPr>
            </a:pPr>
            <a:r>
              <a:rPr lang="en-GB" sz="18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 </a:t>
            </a:r>
            <a:r>
              <a:rPr lang="en-GB" sz="18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GB" sz="18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en-GB" sz="18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8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en-GB" sz="18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defTabSz="321457">
              <a:defRPr sz="1800">
                <a:solidFill>
                  <a:srgbClr val="323333"/>
                </a:solidFill>
              </a:defRPr>
            </a:pPr>
            <a:r>
              <a:rPr lang="en-GB" sz="1800" dirty="0">
                <a:solidFill>
                  <a:srgbClr val="01800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(a) </a:t>
            </a:r>
            <a:r>
              <a:rPr lang="en-GB" sz="18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8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endParaRPr sz="1800" dirty="0">
              <a:solidFill>
                <a:srgbClr val="32333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321457">
              <a:defRPr sz="1800" i="1">
                <a:solidFill>
                  <a:srgbClr val="408080"/>
                </a:solidFill>
              </a:defRPr>
            </a:pPr>
            <a:endParaRPr sz="1600" i="1" dirty="0">
              <a:solidFill>
                <a:srgbClr val="40808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0662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6CC19E0-ECFF-B374-6B5A-CDA8D3645E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615"/>
          <a:stretch/>
        </p:blipFill>
        <p:spPr>
          <a:xfrm>
            <a:off x="911225" y="1016551"/>
            <a:ext cx="10369550" cy="5543549"/>
          </a:xfrm>
          <a:prstGeom prst="rect">
            <a:avLst/>
          </a:prstGeom>
        </p:spPr>
      </p:pic>
      <p:sp>
        <p:nvSpPr>
          <p:cNvPr id="188" name="Arithmetic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Discussion session I: </a:t>
            </a:r>
            <a:r>
              <a:rPr dirty="0" err="1"/>
              <a:t>Arithmetics</a:t>
            </a:r>
            <a:endParaRPr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Concaten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Discussion session I: </a:t>
            </a:r>
            <a:r>
              <a:rPr dirty="0"/>
              <a:t>Concatenation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9052667-F10A-F121-5269-C062FC8587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022" y="1143759"/>
            <a:ext cx="8363329" cy="5598881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List data structur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List data structure</a:t>
            </a:r>
          </a:p>
        </p:txBody>
      </p:sp>
      <p:sp>
        <p:nvSpPr>
          <p:cNvPr id="194" name="like a shopping list we have an object that can store multiple objects at once.…"/>
          <p:cNvSpPr txBox="1">
            <a:spLocks noGrp="1"/>
          </p:cNvSpPr>
          <p:nvPr>
            <p:ph type="body" idx="1"/>
          </p:nvPr>
        </p:nvSpPr>
        <p:spPr>
          <a:xfrm>
            <a:off x="911225" y="1125538"/>
            <a:ext cx="9862812" cy="4018359"/>
          </a:xfrm>
          <a:prstGeom prst="rect">
            <a:avLst/>
          </a:prstGeom>
        </p:spPr>
        <p:txBody>
          <a:bodyPr anchor="t"/>
          <a:lstStyle/>
          <a:p>
            <a:pPr marL="542459" indent="-361639" defTabSz="332708">
              <a:spcBef>
                <a:spcPts val="1336"/>
              </a:spcBef>
              <a:buChar char="•"/>
              <a:defRPr sz="3402"/>
            </a:pPr>
            <a:r>
              <a:rPr sz="2400" dirty="0"/>
              <a:t>like a shopping list we have an object that can</a:t>
            </a:r>
            <a:r>
              <a:rPr lang="de-CH" sz="2400" dirty="0"/>
              <a:t> </a:t>
            </a:r>
            <a:r>
              <a:rPr sz="2400" dirty="0"/>
              <a:t>store multiple objects at once. </a:t>
            </a:r>
            <a:endParaRPr lang="de-CH" sz="2400" dirty="0"/>
          </a:p>
          <a:p>
            <a:pPr marL="542459" indent="-361639" defTabSz="332708">
              <a:spcBef>
                <a:spcPts val="1336"/>
              </a:spcBef>
              <a:buChar char="•"/>
              <a:defRPr sz="3402"/>
            </a:pPr>
            <a:endParaRPr sz="2400" dirty="0"/>
          </a:p>
          <a:p>
            <a:pPr marL="542459" indent="-361639" defTabSz="332708">
              <a:spcBef>
                <a:spcPts val="1336"/>
              </a:spcBef>
              <a:buChar char="•"/>
              <a:defRPr sz="3402"/>
            </a:pPr>
            <a:r>
              <a:rPr sz="2400" dirty="0"/>
              <a:t>it can hold different objects as well</a:t>
            </a:r>
            <a:endParaRPr lang="de-CH" sz="2400" dirty="0"/>
          </a:p>
          <a:p>
            <a:pPr marL="542459" indent="-361639" defTabSz="332708">
              <a:spcBef>
                <a:spcPts val="1336"/>
              </a:spcBef>
              <a:buChar char="•"/>
              <a:defRPr sz="3402"/>
            </a:pPr>
            <a:endParaRPr sz="2400" dirty="0"/>
          </a:p>
          <a:p>
            <a:pPr marL="542459" indent="-361639" defTabSz="332708">
              <a:spcBef>
                <a:spcPts val="1336"/>
              </a:spcBef>
              <a:buChar char="•"/>
              <a:defRPr sz="3402"/>
            </a:pPr>
            <a:r>
              <a:rPr lang="de-CH" sz="2400" dirty="0"/>
              <a:t>e</a:t>
            </a:r>
            <a:r>
              <a:rPr sz="2400" dirty="0"/>
              <a:t>very element has an index, starting from 0 which you can access with the square brackets </a:t>
            </a:r>
            <a:r>
              <a:rPr sz="2400" dirty="0">
                <a:solidFill>
                  <a:srgbClr val="323333"/>
                </a:solidFill>
              </a:rPr>
              <a:t>[</a:t>
            </a:r>
            <a:r>
              <a:rPr lang="de-CH" sz="2400" dirty="0">
                <a:solidFill>
                  <a:srgbClr val="323333"/>
                </a:solidFill>
              </a:rPr>
              <a:t> </a:t>
            </a:r>
            <a:r>
              <a:rPr sz="2400" dirty="0">
                <a:solidFill>
                  <a:srgbClr val="323333"/>
                </a:solidFill>
              </a:rPr>
              <a:t>]</a:t>
            </a:r>
          </a:p>
        </p:txBody>
      </p:sp>
      <p:sp>
        <p:nvSpPr>
          <p:cNvPr id="195" name="my_list = ['butter','milk','oranges']"/>
          <p:cNvSpPr txBox="1"/>
          <p:nvPr/>
        </p:nvSpPr>
        <p:spPr>
          <a:xfrm>
            <a:off x="1417963" y="1888771"/>
            <a:ext cx="5766002" cy="3799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defTabSz="321457">
              <a:defRPr sz="2400">
                <a:solidFill>
                  <a:srgbClr val="BA2122"/>
                </a:solidFill>
              </a:defRPr>
            </a:pPr>
            <a:r>
              <a:rPr sz="2000" dirty="0" err="1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my_list</a:t>
            </a:r>
            <a:r>
              <a:rPr sz="20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sz="20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sz="20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butter'</a:t>
            </a:r>
            <a:r>
              <a:rPr sz="2000" dirty="0" err="1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'milk'</a:t>
            </a:r>
            <a:r>
              <a:rPr sz="2000" dirty="0" err="1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'oranges</a:t>
            </a: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sz="20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</p:txBody>
      </p:sp>
      <p:sp>
        <p:nvSpPr>
          <p:cNvPr id="196" name="my_list = ['butter',1,1.5,'milk']"/>
          <p:cNvSpPr txBox="1"/>
          <p:nvPr/>
        </p:nvSpPr>
        <p:spPr>
          <a:xfrm>
            <a:off x="1417963" y="2944761"/>
            <a:ext cx="5150449" cy="3799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defTabSz="321457">
              <a:defRPr sz="2400">
                <a:solidFill>
                  <a:srgbClr val="323333"/>
                </a:solidFill>
              </a:defRPr>
            </a:pPr>
            <a:r>
              <a:rPr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my_list</a:t>
            </a: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sz="20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sz="2000" dirty="0">
                <a:solidFill>
                  <a:srgbClr val="BA21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'butter'</a:t>
            </a: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sz="20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sz="20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1.5</a:t>
            </a: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sz="2000" dirty="0">
                <a:solidFill>
                  <a:srgbClr val="BA21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'milk'</a:t>
            </a: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</p:txBody>
      </p:sp>
      <p:sp>
        <p:nvSpPr>
          <p:cNvPr id="197" name="&gt;&gt;&gt; my_list[0]…"/>
          <p:cNvSpPr txBox="1"/>
          <p:nvPr/>
        </p:nvSpPr>
        <p:spPr>
          <a:xfrm>
            <a:off x="1417963" y="4450403"/>
            <a:ext cx="2226572" cy="6876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defTabSz="321457">
              <a:defRPr sz="2400">
                <a:solidFill>
                  <a:srgbClr val="323333"/>
                </a:solidFill>
              </a:defRPr>
            </a:pPr>
            <a:r>
              <a:rPr sz="20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&gt;&gt;&gt;</a:t>
            </a: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my_list</a:t>
            </a: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sz="20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pPr defTabSz="321457">
              <a:defRPr sz="2400">
                <a:solidFill>
                  <a:srgbClr val="BA2122"/>
                </a:solidFill>
              </a:defRPr>
            </a:pP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'butter'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" grpId="0" uiExpand="1" build="p"/>
      <p:bldP spid="195" grpId="0" animBg="1"/>
      <p:bldP spid="196" grpId="0" animBg="1"/>
      <p:bldP spid="19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List data structur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List data structure</a:t>
            </a:r>
          </a:p>
        </p:txBody>
      </p:sp>
      <p:sp>
        <p:nvSpPr>
          <p:cNvPr id="200" name="get subsets of a list (“slicing”)…"/>
          <p:cNvSpPr txBox="1">
            <a:spLocks noGrp="1"/>
          </p:cNvSpPr>
          <p:nvPr>
            <p:ph type="body" idx="1"/>
          </p:nvPr>
        </p:nvSpPr>
        <p:spPr>
          <a:xfrm>
            <a:off x="911424" y="1126232"/>
            <a:ext cx="7358063" cy="4018359"/>
          </a:xfrm>
          <a:prstGeom prst="rect">
            <a:avLst/>
          </a:prstGeom>
        </p:spPr>
        <p:txBody>
          <a:bodyPr anchor="t"/>
          <a:lstStyle/>
          <a:p>
            <a:pPr marL="541338" indent="-357188">
              <a:buFont typeface="Arial" panose="020B0604020202020204" pitchFamily="34" charset="0"/>
              <a:buChar char="•"/>
            </a:pPr>
            <a:r>
              <a:rPr sz="2400" dirty="0"/>
              <a:t>get subset of a list (“slicing”)</a:t>
            </a:r>
          </a:p>
          <a:p>
            <a:pPr marL="541338" indent="-357188">
              <a:buFont typeface="Arial" panose="020B0604020202020204" pitchFamily="34" charset="0"/>
              <a:buChar char="•"/>
            </a:pPr>
            <a:endParaRPr sz="2400" dirty="0"/>
          </a:p>
          <a:p>
            <a:pPr marL="541338" indent="-357188">
              <a:buFont typeface="Arial" panose="020B0604020202020204" pitchFamily="34" charset="0"/>
              <a:buChar char="•"/>
            </a:pPr>
            <a:r>
              <a:rPr sz="2400" dirty="0"/>
              <a:t>assign new values to list elements</a:t>
            </a:r>
          </a:p>
          <a:p>
            <a:pPr marL="541338" indent="-357188">
              <a:buFont typeface="Arial" panose="020B0604020202020204" pitchFamily="34" charset="0"/>
              <a:buChar char="•"/>
            </a:pPr>
            <a:endParaRPr sz="2400" dirty="0"/>
          </a:p>
          <a:p>
            <a:pPr marL="541338" indent="-357188">
              <a:buFont typeface="Arial" panose="020B0604020202020204" pitchFamily="34" charset="0"/>
              <a:buChar char="•"/>
            </a:pPr>
            <a:r>
              <a:rPr sz="2400" dirty="0"/>
              <a:t>powerful list operations</a:t>
            </a:r>
          </a:p>
          <a:p>
            <a:pPr marL="883338" lvl="2" indent="-357188">
              <a:buFont typeface="Arial" panose="020B0604020202020204" pitchFamily="34" charset="0"/>
              <a:buChar char="•"/>
            </a:pPr>
            <a:r>
              <a:rPr sz="2400" dirty="0"/>
              <a:t>e.g. </a:t>
            </a:r>
            <a:r>
              <a:rPr lang="de-CH" sz="2400" dirty="0" err="1"/>
              <a:t>append</a:t>
            </a:r>
            <a:r>
              <a:rPr lang="de-CH" sz="2400" dirty="0"/>
              <a:t>(), </a:t>
            </a:r>
            <a:r>
              <a:rPr lang="de-CH" sz="2400" dirty="0" err="1"/>
              <a:t>len</a:t>
            </a:r>
            <a:r>
              <a:rPr lang="de-CH" sz="2400" dirty="0"/>
              <a:t>(), </a:t>
            </a:r>
            <a:r>
              <a:rPr sz="2400" dirty="0"/>
              <a:t>sort</a:t>
            </a:r>
            <a:r>
              <a:rPr lang="de-CH" sz="2400" dirty="0"/>
              <a:t>()</a:t>
            </a:r>
            <a:r>
              <a:rPr sz="2400" dirty="0"/>
              <a:t>, reverse</a:t>
            </a:r>
            <a:r>
              <a:rPr lang="de-CH" sz="2400" dirty="0"/>
              <a:t>()</a:t>
            </a:r>
            <a:r>
              <a:rPr sz="2400" dirty="0"/>
              <a:t>, insert</a:t>
            </a:r>
            <a:r>
              <a:rPr lang="de-CH" sz="2400" dirty="0"/>
              <a:t>()</a:t>
            </a:r>
            <a:endParaRPr sz="2400" dirty="0"/>
          </a:p>
        </p:txBody>
      </p:sp>
      <p:sp>
        <p:nvSpPr>
          <p:cNvPr id="201" name="&gt;&gt;&gt; my_list[0:2]…"/>
          <p:cNvSpPr txBox="1"/>
          <p:nvPr/>
        </p:nvSpPr>
        <p:spPr>
          <a:xfrm>
            <a:off x="1415480" y="1542190"/>
            <a:ext cx="2688236" cy="6876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defTabSz="321457">
              <a:defRPr sz="2400">
                <a:solidFill>
                  <a:srgbClr val="323333"/>
                </a:solidFill>
              </a:defRPr>
            </a:pPr>
            <a:r>
              <a:rPr sz="20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&gt;&gt;&gt;</a:t>
            </a: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my_list</a:t>
            </a: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sz="20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0:2</a:t>
            </a: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pPr defTabSz="321457">
              <a:defRPr sz="2400">
                <a:solidFill>
                  <a:srgbClr val="BA2122"/>
                </a:solidFill>
              </a:defRPr>
            </a:pPr>
            <a:r>
              <a:rPr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butter'</a:t>
            </a:r>
            <a:r>
              <a:rPr sz="2000" dirty="0" err="1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'milk</a:t>
            </a: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</p:txBody>
      </p:sp>
      <p:sp>
        <p:nvSpPr>
          <p:cNvPr id="202" name="my_list[0] = 'bananas'"/>
          <p:cNvSpPr txBox="1"/>
          <p:nvPr/>
        </p:nvSpPr>
        <p:spPr>
          <a:xfrm>
            <a:off x="1415480" y="2755499"/>
            <a:ext cx="3457678" cy="3799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defTabSz="321457">
              <a:defRPr sz="2400">
                <a:solidFill>
                  <a:srgbClr val="323333"/>
                </a:solidFill>
              </a:defRPr>
            </a:pPr>
            <a:r>
              <a:rPr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my_list</a:t>
            </a: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sz="20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] = </a:t>
            </a:r>
            <a:r>
              <a:rPr sz="2000" dirty="0">
                <a:solidFill>
                  <a:srgbClr val="BB21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'bananas'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0" grpId="0" uiExpand="1" build="p"/>
      <p:bldP spid="201" grpId="0" animBg="1"/>
      <p:bldP spid="20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# create your first list and try accessing it with indices…"/>
          <p:cNvSpPr txBox="1"/>
          <p:nvPr/>
        </p:nvSpPr>
        <p:spPr>
          <a:xfrm>
            <a:off x="918172" y="1112719"/>
            <a:ext cx="6041924" cy="56121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pPr defTabSz="321457">
              <a:defRPr sz="1800" i="1">
                <a:solidFill>
                  <a:srgbClr val="408080"/>
                </a:solidFill>
              </a:defRPr>
            </a:pPr>
            <a:r>
              <a:rPr sz="1800" dirty="0">
                <a:latin typeface="Courier New" panose="02070309020205020404" pitchFamily="49" charset="0"/>
                <a:cs typeface="Courier New" panose="02070309020205020404" pitchFamily="49" charset="0"/>
              </a:rPr>
              <a:t># create your first list</a:t>
            </a:r>
            <a:b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sz="1800" dirty="0">
                <a:latin typeface="Courier New" panose="02070309020205020404" pitchFamily="49" charset="0"/>
                <a:cs typeface="Courier New" panose="02070309020205020404" pitchFamily="49" charset="0"/>
              </a:rPr>
              <a:t>try accessing it with indices</a:t>
            </a:r>
            <a:endParaRPr sz="1800" dirty="0">
              <a:solidFill>
                <a:srgbClr val="32333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321457">
              <a:defRPr sz="1800">
                <a:solidFill>
                  <a:srgbClr val="323333"/>
                </a:solidFill>
              </a:defRPr>
            </a:pPr>
            <a:r>
              <a:rPr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my_list</a:t>
            </a:r>
            <a:r>
              <a:rPr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sz="18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sz="18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sz="18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sz="18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sz="18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r>
              <a:rPr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sz="18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sz="1800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pPr defTabSz="321457">
              <a:defRPr sz="1800">
                <a:solidFill>
                  <a:srgbClr val="323333"/>
                </a:solidFill>
              </a:defRPr>
            </a:pPr>
            <a:r>
              <a:rPr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my_list</a:t>
            </a:r>
            <a:r>
              <a:rPr sz="1800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sz="18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sz="1800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pPr defTabSz="321457">
              <a:defRPr sz="1800">
                <a:solidFill>
                  <a:srgbClr val="323333"/>
                </a:solidFill>
              </a:defRPr>
            </a:pPr>
            <a:r>
              <a:rPr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my_list</a:t>
            </a:r>
            <a:r>
              <a:rPr sz="1800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sz="18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sz="1800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pPr defTabSz="321457">
              <a:defRPr sz="1800">
                <a:solidFill>
                  <a:srgbClr val="323333"/>
                </a:solidFill>
              </a:defRPr>
            </a:pPr>
            <a:r>
              <a:rPr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my_list</a:t>
            </a:r>
            <a:r>
              <a:rPr sz="1800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sz="18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sz="18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sz="18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sz="1800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pPr defTabSz="321457">
              <a:defRPr sz="1800">
                <a:solidFill>
                  <a:srgbClr val="323333"/>
                </a:solidFill>
              </a:defRPr>
            </a:pPr>
            <a:r>
              <a:rPr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my_list</a:t>
            </a:r>
            <a:r>
              <a:rPr sz="1800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sz="18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-1</a:t>
            </a:r>
            <a:r>
              <a:rPr sz="1800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pPr defTabSz="321457">
              <a:defRPr sz="1800">
                <a:solidFill>
                  <a:srgbClr val="323333"/>
                </a:solidFill>
              </a:defRPr>
            </a:pPr>
            <a:endParaRPr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321457">
              <a:defRPr sz="1800">
                <a:solidFill>
                  <a:srgbClr val="323333"/>
                </a:solidFill>
              </a:defRPr>
            </a:pPr>
            <a:r>
              <a:rPr sz="1800" dirty="0" err="1">
                <a:solidFill>
                  <a:srgbClr val="01800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my_list</a:t>
            </a:r>
            <a:r>
              <a:rPr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defTabSz="321457">
              <a:defRPr sz="1800">
                <a:solidFill>
                  <a:srgbClr val="323333"/>
                </a:solidFill>
              </a:defRPr>
            </a:pPr>
            <a:endParaRPr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321457">
              <a:defRPr sz="1800" i="1">
                <a:solidFill>
                  <a:srgbClr val="408080"/>
                </a:solidFill>
              </a:defRPr>
            </a:pPr>
            <a:r>
              <a:rPr sz="1800" dirty="0">
                <a:latin typeface="Courier New" panose="02070309020205020404" pitchFamily="49" charset="0"/>
                <a:cs typeface="Courier New" panose="02070309020205020404" pitchFamily="49" charset="0"/>
              </a:rPr>
              <a:t># mixed lists</a:t>
            </a:r>
            <a:r>
              <a:rPr lang="de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de-CH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321457">
              <a:defRPr sz="1800" i="1">
                <a:solidFill>
                  <a:srgbClr val="408080"/>
                </a:solidFill>
              </a:defRPr>
            </a:pPr>
            <a:r>
              <a:rPr lang="en-CH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sz="1800" dirty="0">
                <a:latin typeface="Courier New" panose="02070309020205020404" pitchFamily="49" charset="0"/>
                <a:cs typeface="Courier New" panose="02070309020205020404" pitchFamily="49" charset="0"/>
              </a:rPr>
              <a:t>put different </a:t>
            </a:r>
            <a:r>
              <a:rPr lang="de-CH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types in your list</a:t>
            </a:r>
            <a:endParaRPr sz="1800" dirty="0">
              <a:solidFill>
                <a:srgbClr val="32333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321457">
              <a:defRPr sz="1800">
                <a:solidFill>
                  <a:srgbClr val="323333"/>
                </a:solidFill>
              </a:defRPr>
            </a:pPr>
            <a:endParaRPr sz="1800" dirty="0">
              <a:solidFill>
                <a:srgbClr val="32333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321457">
              <a:defRPr sz="1800">
                <a:solidFill>
                  <a:srgbClr val="323333"/>
                </a:solidFill>
              </a:defRPr>
            </a:pPr>
            <a:r>
              <a:rPr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my_mixed_list</a:t>
            </a:r>
            <a:r>
              <a:rPr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sz="18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sz="1800" dirty="0">
                <a:solidFill>
                  <a:srgbClr val="BA21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sz="1800" dirty="0" err="1">
                <a:solidFill>
                  <a:srgbClr val="BA21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UZH'</a:t>
            </a:r>
            <a:r>
              <a:rPr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sz="1800" dirty="0" err="1">
                <a:solidFill>
                  <a:srgbClr val="BA21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'founded</a:t>
            </a:r>
            <a:r>
              <a:rPr sz="1800" dirty="0">
                <a:solidFill>
                  <a:srgbClr val="BA21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in'</a:t>
            </a:r>
            <a:r>
              <a:rPr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sz="18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de-CH" sz="18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9</a:t>
            </a:r>
            <a:r>
              <a:rPr sz="18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34</a:t>
            </a:r>
            <a:r>
              <a:rPr sz="1800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pPr defTabSz="321457">
              <a:defRPr sz="1800">
                <a:solidFill>
                  <a:srgbClr val="323333"/>
                </a:solidFill>
              </a:defRPr>
            </a:pPr>
            <a:r>
              <a:rPr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my_mixed_list</a:t>
            </a:r>
            <a:r>
              <a:rPr sz="1800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sz="18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sz="1800" dirty="0"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sz="18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sz="18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1834</a:t>
            </a:r>
          </a:p>
          <a:p>
            <a:pPr defTabSz="321457">
              <a:defRPr sz="1800">
                <a:solidFill>
                  <a:srgbClr val="323333"/>
                </a:solidFill>
              </a:defRPr>
            </a:pPr>
            <a:r>
              <a:rPr sz="1800" b="1" dirty="0">
                <a:solidFill>
                  <a:srgbClr val="01800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del</a:t>
            </a:r>
            <a:r>
              <a:rPr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my_mixed_list</a:t>
            </a:r>
            <a:r>
              <a:rPr sz="1800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sz="18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sz="1800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pPr defTabSz="321457">
              <a:defRPr sz="1800">
                <a:solidFill>
                  <a:srgbClr val="323333"/>
                </a:solidFill>
              </a:defRPr>
            </a:pPr>
            <a:r>
              <a:rPr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my_mixed_list</a:t>
            </a:r>
            <a:r>
              <a:rPr sz="1800" dirty="0" err="1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append</a:t>
            </a:r>
            <a:r>
              <a:rPr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sz="1800" dirty="0">
                <a:solidFill>
                  <a:srgbClr val="BA21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'A.D.'</a:t>
            </a:r>
            <a:r>
              <a:rPr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defTabSz="321457">
              <a:defRPr sz="1800">
                <a:solidFill>
                  <a:srgbClr val="323333"/>
                </a:solidFill>
              </a:defRPr>
            </a:pPr>
            <a:endParaRPr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321457">
              <a:defRPr sz="1800">
                <a:solidFill>
                  <a:srgbClr val="323333"/>
                </a:solidFill>
              </a:defRPr>
            </a:pPr>
            <a:r>
              <a:rPr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my_mixed_list</a:t>
            </a:r>
            <a:endParaRPr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321457">
              <a:defRPr sz="1800">
                <a:solidFill>
                  <a:srgbClr val="323333"/>
                </a:solidFill>
              </a:defRPr>
            </a:pPr>
            <a:endParaRPr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7AAA30-159A-5A8D-2325-338C1550C8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dirty="0"/>
              <a:t>Session II:  Work with lists</a:t>
            </a:r>
            <a:br>
              <a:rPr lang="en-GB" sz="3200" dirty="0"/>
            </a:br>
            <a:endParaRPr lang="en-CH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228CB9-B1DF-9FC4-B9F4-014BB6931136}"/>
              </a:ext>
            </a:extLst>
          </p:cNvPr>
          <p:cNvSpPr txBox="1"/>
          <p:nvPr/>
        </p:nvSpPr>
        <p:spPr>
          <a:xfrm>
            <a:off x="6816080" y="1127356"/>
            <a:ext cx="4875053" cy="15850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21457">
              <a:defRPr sz="1800" i="1">
                <a:solidFill>
                  <a:srgbClr val="408080"/>
                </a:solidFill>
              </a:defRPr>
            </a:pP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# apply arithmetic operators on lists </a:t>
            </a:r>
            <a:endParaRPr lang="en-GB" sz="1600" dirty="0">
              <a:solidFill>
                <a:srgbClr val="32333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321457">
              <a:defRPr sz="1800">
                <a:solidFill>
                  <a:srgbClr val="323333"/>
                </a:solidFill>
              </a:defRPr>
            </a:pPr>
            <a:endParaRPr lang="en-GB" sz="1600" dirty="0">
              <a:solidFill>
                <a:srgbClr val="32333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321457">
              <a:defRPr sz="1800">
                <a:solidFill>
                  <a:srgbClr val="323333"/>
                </a:solidFill>
              </a:defRPr>
            </a:pP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GB" sz="16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sz="16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sz="16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lang="en-GB" sz="16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en-GB" sz="16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sz="16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sz="16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lang="en-GB" sz="1600" i="1" dirty="0">
                <a:solidFill>
                  <a:srgbClr val="A3ADB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list concatenation</a:t>
            </a:r>
          </a:p>
          <a:p>
            <a:pPr defTabSz="321457">
              <a:defRPr sz="1800">
                <a:solidFill>
                  <a:srgbClr val="323333"/>
                </a:solidFill>
              </a:defRPr>
            </a:pPr>
            <a:endParaRPr lang="en-GB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321457">
              <a:defRPr sz="1800">
                <a:solidFill>
                  <a:srgbClr val="BA2122"/>
                </a:solidFill>
              </a:defRPr>
            </a:pPr>
            <a:r>
              <a:rPr lang="en-GB" sz="16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'Hello'</a:t>
            </a:r>
            <a:r>
              <a:rPr lang="en-GB" sz="16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lang="en-GB" sz="16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GB" sz="16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6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  <a:p>
            <a:endParaRPr lang="en-CH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Accessing list elemen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Discussion session II: </a:t>
            </a:r>
            <a:r>
              <a:rPr dirty="0"/>
              <a:t>Accessing list elements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2325005-142C-5A49-361B-5236143F93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242" y="1067084"/>
            <a:ext cx="9031182" cy="5609898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List modification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Discussion session II: </a:t>
            </a:r>
            <a:r>
              <a:rPr dirty="0"/>
              <a:t>List modifications</a:t>
            </a:r>
            <a:r>
              <a:rPr lang="de-CH" dirty="0"/>
              <a:t> and </a:t>
            </a:r>
            <a:r>
              <a:rPr lang="de-CH" dirty="0" err="1"/>
              <a:t>arithmetic</a:t>
            </a:r>
            <a:r>
              <a:rPr lang="de-CH" dirty="0"/>
              <a:t> </a:t>
            </a:r>
            <a:r>
              <a:rPr lang="de-CH" dirty="0" err="1"/>
              <a:t>operations</a:t>
            </a:r>
            <a:r>
              <a:rPr lang="de-CH" dirty="0"/>
              <a:t> on </a:t>
            </a:r>
            <a:r>
              <a:rPr lang="de-CH" dirty="0" err="1"/>
              <a:t>lists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1C32EC-3C16-A415-EEA7-5D644E10DE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225" y="1353267"/>
            <a:ext cx="10009311" cy="30390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08C50AB-61AB-2E99-3D96-D1404C3EB9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973" y="4558865"/>
            <a:ext cx="10009306" cy="209108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trings &amp; Lis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Strings &amp; Lists</a:t>
            </a:r>
          </a:p>
        </p:txBody>
      </p:sp>
      <p:sp>
        <p:nvSpPr>
          <p:cNvPr id="217" name="Strings can also be considered lists of characters and can be accessed by index…"/>
          <p:cNvSpPr txBox="1">
            <a:spLocks noGrp="1"/>
          </p:cNvSpPr>
          <p:nvPr>
            <p:ph type="body" idx="1"/>
          </p:nvPr>
        </p:nvSpPr>
        <p:spPr>
          <a:xfrm>
            <a:off x="911225" y="1139172"/>
            <a:ext cx="10225335" cy="4450068"/>
          </a:xfrm>
          <a:prstGeom prst="rect">
            <a:avLst/>
          </a:prstGeom>
        </p:spPr>
        <p:txBody>
          <a:bodyPr anchor="t"/>
          <a:lstStyle/>
          <a:p>
            <a:pPr marL="541338" indent="-357188" defTabSz="316278">
              <a:spcBef>
                <a:spcPts val="1266"/>
              </a:spcBef>
              <a:buSzPct val="100000"/>
              <a:buChar char="•"/>
              <a:defRPr sz="3234"/>
            </a:pPr>
            <a:r>
              <a:rPr sz="2400" dirty="0"/>
              <a:t>Strings can also be considered lists of characters and can be accessed by index</a:t>
            </a:r>
          </a:p>
          <a:p>
            <a:pPr marL="541338" indent="-357188" defTabSz="316278">
              <a:spcBef>
                <a:spcPts val="1266"/>
              </a:spcBef>
              <a:buSzPct val="100000"/>
              <a:buChar char="•"/>
              <a:defRPr sz="3234"/>
            </a:pPr>
            <a:r>
              <a:rPr sz="2400" dirty="0"/>
              <a:t>To convert them to an actual list (and make them mutable) use </a:t>
            </a:r>
            <a:r>
              <a:rPr sz="2400" dirty="0">
                <a:solidFill>
                  <a:srgbClr val="018001"/>
                </a:solidFill>
              </a:rPr>
              <a:t>list</a:t>
            </a:r>
            <a:r>
              <a:rPr lang="de-CH" sz="2400" dirty="0">
                <a:solidFill>
                  <a:srgbClr val="018001"/>
                </a:solidFill>
              </a:rPr>
              <a:t>()</a:t>
            </a:r>
            <a:endParaRPr sz="2400" dirty="0">
              <a:solidFill>
                <a:srgbClr val="018001"/>
              </a:solidFill>
            </a:endParaRPr>
          </a:p>
          <a:p>
            <a:pPr marL="541338" indent="-357188" defTabSz="316278">
              <a:spcBef>
                <a:spcPts val="1266"/>
              </a:spcBef>
              <a:buSzPct val="100000"/>
              <a:buChar char="•"/>
              <a:defRPr sz="3234"/>
            </a:pPr>
            <a:endParaRPr sz="2400" dirty="0">
              <a:solidFill>
                <a:srgbClr val="018001"/>
              </a:solidFill>
            </a:endParaRPr>
          </a:p>
          <a:p>
            <a:pPr marL="541338" indent="-357188" defTabSz="316278">
              <a:spcBef>
                <a:spcPts val="1266"/>
              </a:spcBef>
              <a:buSzPct val="100000"/>
              <a:buChar char="•"/>
              <a:defRPr sz="3234"/>
            </a:pPr>
            <a:endParaRPr sz="2400" dirty="0">
              <a:solidFill>
                <a:srgbClr val="018001"/>
              </a:solidFill>
            </a:endParaRPr>
          </a:p>
          <a:p>
            <a:pPr marL="541338" indent="-357188" defTabSz="316278">
              <a:spcBef>
                <a:spcPts val="1266"/>
              </a:spcBef>
              <a:buSzPct val="100000"/>
              <a:buChar char="•"/>
              <a:defRPr sz="3234"/>
            </a:pPr>
            <a:endParaRPr lang="de-CH" sz="2400" dirty="0"/>
          </a:p>
          <a:p>
            <a:pPr marL="541338" indent="-357188" defTabSz="316278">
              <a:spcBef>
                <a:spcPts val="1266"/>
              </a:spcBef>
              <a:buSzPct val="100000"/>
              <a:buChar char="•"/>
              <a:defRPr sz="3234"/>
            </a:pPr>
            <a:r>
              <a:rPr sz="2400" dirty="0"/>
              <a:t>While this opens many possibilities, check the cheat-sheet for convenient built-in string operations</a:t>
            </a:r>
          </a:p>
          <a:p>
            <a:pPr marL="883338" lvl="2" indent="-357188" defTabSz="316278">
              <a:spcBef>
                <a:spcPts val="1266"/>
              </a:spcBef>
              <a:buSzPct val="100000"/>
              <a:buChar char="•"/>
              <a:defRPr sz="3234"/>
            </a:pPr>
            <a:r>
              <a:rPr sz="2400" dirty="0"/>
              <a:t>e.g. split</a:t>
            </a:r>
            <a:r>
              <a:rPr lang="de-CH" sz="2400" dirty="0"/>
              <a:t>()</a:t>
            </a:r>
            <a:r>
              <a:rPr sz="2400" dirty="0"/>
              <a:t>, join</a:t>
            </a:r>
            <a:r>
              <a:rPr lang="de-CH" sz="2400" dirty="0"/>
              <a:t>()</a:t>
            </a:r>
            <a:r>
              <a:rPr sz="2400" dirty="0"/>
              <a:t>, replace</a:t>
            </a:r>
            <a:r>
              <a:rPr lang="de-CH" sz="2400" dirty="0"/>
              <a:t>()</a:t>
            </a:r>
            <a:endParaRPr sz="2400" dirty="0"/>
          </a:p>
        </p:txBody>
      </p:sp>
      <p:sp>
        <p:nvSpPr>
          <p:cNvPr id="218" name="&gt;&gt;&gt; my_sequence = 'MRHIAHTQRCLSRL'…"/>
          <p:cNvSpPr txBox="1"/>
          <p:nvPr/>
        </p:nvSpPr>
        <p:spPr>
          <a:xfrm>
            <a:off x="1415480" y="2577551"/>
            <a:ext cx="10382650" cy="9954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defTabSz="321457">
              <a:defRPr sz="1800">
                <a:solidFill>
                  <a:srgbClr val="BA2122"/>
                </a:solidFill>
              </a:defRPr>
            </a:pPr>
            <a:r>
              <a:rPr sz="20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&gt;&gt;&gt;</a:t>
            </a:r>
            <a:r>
              <a:rPr sz="20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sz="2000" dirty="0" err="1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my_sequence</a:t>
            </a:r>
            <a:r>
              <a:rPr sz="20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sz="20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sz="20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'MRHIAHTQRCLSR'</a:t>
            </a:r>
            <a:endParaRPr sz="2000" dirty="0">
              <a:solidFill>
                <a:srgbClr val="32333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321457">
              <a:defRPr sz="1800">
                <a:solidFill>
                  <a:srgbClr val="323333"/>
                </a:solidFill>
              </a:defRPr>
            </a:pPr>
            <a:r>
              <a:rPr sz="20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&gt;&gt;&gt;</a:t>
            </a: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sz="2000" dirty="0">
                <a:solidFill>
                  <a:srgbClr val="01800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my_sequence</a:t>
            </a: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defTabSz="321457">
              <a:defRPr sz="1800">
                <a:solidFill>
                  <a:srgbClr val="BA2122"/>
                </a:solidFill>
              </a:defRPr>
            </a:pPr>
            <a:r>
              <a:rPr sz="20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'M'</a:t>
            </a:r>
            <a:r>
              <a:rPr sz="20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'R'</a:t>
            </a:r>
            <a:r>
              <a:rPr sz="20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'H'</a:t>
            </a:r>
            <a:r>
              <a:rPr sz="20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'I'</a:t>
            </a:r>
            <a:r>
              <a:rPr sz="20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'A'</a:t>
            </a:r>
            <a:r>
              <a:rPr sz="20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'H'</a:t>
            </a:r>
            <a:r>
              <a:rPr sz="20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'T'</a:t>
            </a:r>
            <a:r>
              <a:rPr sz="20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'Q'</a:t>
            </a:r>
            <a:r>
              <a:rPr sz="20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'R'</a:t>
            </a:r>
            <a:r>
              <a:rPr sz="20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'C'</a:t>
            </a:r>
            <a:r>
              <a:rPr sz="20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'L'</a:t>
            </a:r>
            <a:r>
              <a:rPr sz="20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'S'</a:t>
            </a:r>
            <a:r>
              <a:rPr sz="20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'R'</a:t>
            </a:r>
            <a:r>
              <a:rPr sz="20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7" grpId="0" uiExpand="1" build="p"/>
      <p:bldP spid="21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03E234-AAD8-11A0-9CF9-9571C588019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1329"/>
          <a:stretch/>
        </p:blipFill>
        <p:spPr>
          <a:xfrm>
            <a:off x="1072650" y="2711249"/>
            <a:ext cx="7632849" cy="2254382"/>
          </a:xfrm>
          <a:prstGeom prst="rect">
            <a:avLst/>
          </a:prstGeom>
        </p:spPr>
      </p:pic>
      <p:sp>
        <p:nvSpPr>
          <p:cNvPr id="142" name="What is Python?"/>
          <p:cNvSpPr txBox="1">
            <a:spLocks noGrp="1"/>
          </p:cNvSpPr>
          <p:nvPr>
            <p:ph type="title"/>
          </p:nvPr>
        </p:nvSpPr>
        <p:spPr>
          <a:xfrm>
            <a:off x="911225" y="178594"/>
            <a:ext cx="8863807" cy="976336"/>
          </a:xfrm>
          <a:prstGeom prst="rect">
            <a:avLst/>
          </a:prstGeom>
        </p:spPr>
        <p:txBody>
          <a:bodyPr/>
          <a:lstStyle/>
          <a:p>
            <a:r>
              <a:rPr dirty="0"/>
              <a:t>What is Python?</a:t>
            </a:r>
          </a:p>
        </p:txBody>
      </p:sp>
      <p:sp>
        <p:nvSpPr>
          <p:cNvPr id="143" name="Dynamic, interpreted programming language…"/>
          <p:cNvSpPr txBox="1">
            <a:spLocks noGrp="1"/>
          </p:cNvSpPr>
          <p:nvPr>
            <p:ph type="body" idx="1"/>
          </p:nvPr>
        </p:nvSpPr>
        <p:spPr>
          <a:xfrm>
            <a:off x="911225" y="1178319"/>
            <a:ext cx="9354801" cy="976336"/>
          </a:xfrm>
          <a:prstGeom prst="rect">
            <a:avLst/>
          </a:prstGeom>
        </p:spPr>
        <p:txBody>
          <a:bodyPr anchor="t"/>
          <a:lstStyle/>
          <a:p>
            <a:pPr>
              <a:buFont typeface="Arial" panose="020B0604020202020204" pitchFamily="34" charset="0"/>
              <a:buChar char="•"/>
            </a:pPr>
            <a:r>
              <a:rPr sz="2400" dirty="0"/>
              <a:t>Dynamic, interpreted</a:t>
            </a:r>
            <a:r>
              <a:rPr lang="de-CH" sz="2400" dirty="0"/>
              <a:t>, open source</a:t>
            </a:r>
            <a:r>
              <a:rPr sz="2400" dirty="0"/>
              <a:t> </a:t>
            </a:r>
            <a:r>
              <a:rPr sz="2400" b="1" dirty="0"/>
              <a:t>programming language</a:t>
            </a:r>
          </a:p>
          <a:p>
            <a:pPr>
              <a:buFont typeface="Arial" panose="020B0604020202020204" pitchFamily="34" charset="0"/>
              <a:buChar char="•"/>
            </a:pPr>
            <a:r>
              <a:rPr sz="2400" b="1" dirty="0"/>
              <a:t>Simple syntax</a:t>
            </a:r>
            <a:r>
              <a:rPr sz="2400" dirty="0"/>
              <a:t> with fast learning curve</a:t>
            </a:r>
          </a:p>
        </p:txBody>
      </p:sp>
      <p:pic>
        <p:nvPicPr>
          <p:cNvPr id="144" name="xkdc.png" descr="xkdc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48328" y="3087982"/>
            <a:ext cx="2801874" cy="1744686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3B813A7-F158-30A6-9F07-6023B5D9F978}"/>
              </a:ext>
            </a:extLst>
          </p:cNvPr>
          <p:cNvSpPr txBox="1"/>
          <p:nvPr/>
        </p:nvSpPr>
        <p:spPr>
          <a:xfrm>
            <a:off x="1199456" y="2348880"/>
            <a:ext cx="4079963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dirty="0"/>
              <a:t>TIOBE Programming Community Index</a:t>
            </a:r>
          </a:p>
        </p:txBody>
      </p:sp>
      <p:pic>
        <p:nvPicPr>
          <p:cNvPr id="9" name="Image" descr="Image">
            <a:extLst>
              <a:ext uri="{FF2B5EF4-FFF2-40B4-BE49-F238E27FC236}">
                <a16:creationId xmlns:a16="http://schemas.microsoft.com/office/drawing/2014/main" id="{F236A68F-24F8-0468-3755-BFFBB22EB3C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959" t="91346" r="71124" b="5136"/>
          <a:stretch/>
        </p:blipFill>
        <p:spPr>
          <a:xfrm>
            <a:off x="1847528" y="4655434"/>
            <a:ext cx="1493372" cy="354469"/>
          </a:xfrm>
          <a:prstGeom prst="rect">
            <a:avLst/>
          </a:prstGeom>
          <a:ln w="31750">
            <a:solidFill>
              <a:srgbClr val="0028A5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Dictionari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Dictionaries</a:t>
            </a:r>
          </a:p>
        </p:txBody>
      </p:sp>
      <p:sp>
        <p:nvSpPr>
          <p:cNvPr id="221" name="Similar to lists but elements are accessed through a user defined ‘key’…"/>
          <p:cNvSpPr txBox="1">
            <a:spLocks noGrp="1"/>
          </p:cNvSpPr>
          <p:nvPr>
            <p:ph type="body" idx="1"/>
          </p:nvPr>
        </p:nvSpPr>
        <p:spPr>
          <a:xfrm>
            <a:off x="911224" y="1125538"/>
            <a:ext cx="10081319" cy="4018359"/>
          </a:xfrm>
          <a:prstGeom prst="rect">
            <a:avLst/>
          </a:prstGeom>
        </p:spPr>
        <p:txBody>
          <a:bodyPr anchor="t"/>
          <a:lstStyle/>
          <a:p>
            <a:pPr marL="541338" indent="-357188">
              <a:buSzPct val="100000"/>
              <a:buChar char="•"/>
            </a:pPr>
            <a:r>
              <a:rPr sz="2400" dirty="0"/>
              <a:t>Similar to lists</a:t>
            </a:r>
            <a:r>
              <a:rPr lang="de-CH" sz="2400" dirty="0"/>
              <a:t>,</a:t>
            </a:r>
            <a:r>
              <a:rPr sz="2400" dirty="0"/>
              <a:t> but elements are accessed through a user defined key</a:t>
            </a:r>
          </a:p>
          <a:p>
            <a:pPr marL="541338" indent="-357188">
              <a:buSzPct val="100000"/>
              <a:buChar char="•"/>
            </a:pPr>
            <a:endParaRPr sz="2400" dirty="0"/>
          </a:p>
          <a:p>
            <a:pPr marL="541338" indent="-357188">
              <a:buSzPct val="100000"/>
              <a:buChar char="•"/>
            </a:pPr>
            <a:endParaRPr sz="2400" dirty="0"/>
          </a:p>
          <a:p>
            <a:pPr marL="541338" indent="-357188">
              <a:buSzPct val="100000"/>
              <a:buChar char="•"/>
            </a:pPr>
            <a:endParaRPr lang="de-CH" sz="2400" dirty="0"/>
          </a:p>
          <a:p>
            <a:pPr marL="541338" indent="-357188">
              <a:buSzPct val="100000"/>
              <a:buChar char="•"/>
            </a:pPr>
            <a:r>
              <a:rPr sz="2400" dirty="0"/>
              <a:t>retrieve their </a:t>
            </a:r>
            <a:r>
              <a:rPr sz="2400" b="1" dirty="0"/>
              <a:t>value</a:t>
            </a:r>
            <a:r>
              <a:rPr sz="2400" dirty="0"/>
              <a:t> by using the </a:t>
            </a:r>
            <a:r>
              <a:rPr sz="2400" b="1" dirty="0"/>
              <a:t>key</a:t>
            </a:r>
          </a:p>
        </p:txBody>
      </p:sp>
      <p:sp>
        <p:nvSpPr>
          <p:cNvPr id="222" name="my_proteins_seqs = {}…"/>
          <p:cNvSpPr txBox="1"/>
          <p:nvPr/>
        </p:nvSpPr>
        <p:spPr>
          <a:xfrm>
            <a:off x="1439783" y="1593760"/>
            <a:ext cx="9522519" cy="13032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pPr defTabSz="321457">
              <a:defRPr sz="2400">
                <a:solidFill>
                  <a:srgbClr val="323333"/>
                </a:solidFill>
              </a:defRPr>
            </a:pPr>
            <a:r>
              <a:rPr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my_proteins_seqs</a:t>
            </a: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sz="20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{}</a:t>
            </a:r>
          </a:p>
          <a:p>
            <a:pPr defTabSz="321457">
              <a:defRPr sz="2400">
                <a:solidFill>
                  <a:srgbClr val="323333"/>
                </a:solidFill>
              </a:defRPr>
            </a:pPr>
            <a:r>
              <a:rPr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my_proteins_seqs</a:t>
            </a: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sz="20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dict</a:t>
            </a: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sz="2000" dirty="0">
                <a:solidFill>
                  <a:srgbClr val="A3ADB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same as above</a:t>
            </a:r>
          </a:p>
          <a:p>
            <a:pPr defTabSz="321457">
              <a:defRPr sz="2400">
                <a:solidFill>
                  <a:srgbClr val="BA2122"/>
                </a:solidFill>
              </a:defRPr>
            </a:pPr>
            <a:r>
              <a:rPr sz="2000" dirty="0" err="1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my_proteins_seqs</a:t>
            </a:r>
            <a:r>
              <a:rPr sz="20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'DROME_HH_Q02936'</a:t>
            </a:r>
            <a:r>
              <a:rPr sz="20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sz="20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sz="20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'MRHIAHTQRCLSRLTSLVA'</a:t>
            </a:r>
            <a:endParaRPr sz="2000" dirty="0">
              <a:solidFill>
                <a:srgbClr val="32333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321457">
              <a:defRPr sz="2400">
                <a:solidFill>
                  <a:srgbClr val="BA2122"/>
                </a:solidFill>
              </a:defRPr>
            </a:pPr>
            <a:r>
              <a:rPr sz="2000" dirty="0" err="1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my_proteins_seqs</a:t>
            </a:r>
            <a:r>
              <a:rPr sz="20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'DROME_PATC_P18502'</a:t>
            </a:r>
            <a:r>
              <a:rPr sz="20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sz="20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sz="20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'MDRDSLPRVPDTHGDVVD'</a:t>
            </a:r>
          </a:p>
        </p:txBody>
      </p:sp>
      <p:sp>
        <p:nvSpPr>
          <p:cNvPr id="223" name="&gt;&gt;&gt; my_proteins_seqs['DROME_HH_Q02936']…"/>
          <p:cNvSpPr txBox="1"/>
          <p:nvPr/>
        </p:nvSpPr>
        <p:spPr>
          <a:xfrm>
            <a:off x="1425012" y="3960999"/>
            <a:ext cx="6073779" cy="6876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defTabSz="321457">
              <a:defRPr sz="2400">
                <a:solidFill>
                  <a:srgbClr val="323333"/>
                </a:solidFill>
              </a:defRPr>
            </a:pPr>
            <a:r>
              <a:rPr sz="20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&gt;&gt;&gt;</a:t>
            </a: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my_proteins_seqs</a:t>
            </a: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sz="2000" dirty="0">
                <a:solidFill>
                  <a:srgbClr val="BA21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'DROME_HH_Q02936'</a:t>
            </a: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pPr defTabSz="321457">
              <a:defRPr sz="2400">
                <a:solidFill>
                  <a:srgbClr val="BA2122"/>
                </a:solidFill>
              </a:defRPr>
            </a:pP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'MRHIAHTQRCLSRLTSLVA'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1" grpId="0" uiExpand="1" build="p"/>
      <p:bldP spid="222" grpId="0" animBg="1"/>
      <p:bldP spid="22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# Try accessing a string like a list…"/>
          <p:cNvSpPr txBox="1"/>
          <p:nvPr/>
        </p:nvSpPr>
        <p:spPr>
          <a:xfrm>
            <a:off x="911225" y="1125765"/>
            <a:ext cx="5172891" cy="36731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defTabSz="321457">
              <a:defRPr sz="1800" i="1">
                <a:solidFill>
                  <a:srgbClr val="408080"/>
                </a:solidFill>
              </a:defRPr>
            </a:pPr>
            <a:r>
              <a:rPr sz="1800" dirty="0">
                <a:latin typeface="Courier New" panose="02070309020205020404" pitchFamily="49" charset="0"/>
                <a:cs typeface="Courier New" panose="02070309020205020404" pitchFamily="49" charset="0"/>
              </a:rPr>
              <a:t># Try accessing a string like a list</a:t>
            </a:r>
            <a:endParaRPr sz="1800" dirty="0">
              <a:solidFill>
                <a:srgbClr val="32333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321457">
              <a:defRPr sz="1800">
                <a:solidFill>
                  <a:srgbClr val="323333"/>
                </a:solidFill>
              </a:defRPr>
            </a:pPr>
            <a:r>
              <a:rPr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</a:p>
          <a:p>
            <a:pPr defTabSz="321457">
              <a:defRPr sz="1800">
                <a:solidFill>
                  <a:srgbClr val="BA2122"/>
                </a:solidFill>
              </a:defRPr>
            </a:pPr>
            <a:r>
              <a:rPr sz="1800" dirty="0" err="1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my_string</a:t>
            </a:r>
            <a:r>
              <a:rPr sz="18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sz="18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sz="18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sz="1800" dirty="0">
                <a:latin typeface="Courier New" panose="02070309020205020404" pitchFamily="49" charset="0"/>
                <a:cs typeface="Courier New" panose="02070309020205020404" pitchFamily="49" charset="0"/>
              </a:rPr>
              <a:t>'hello world!'</a:t>
            </a:r>
            <a:endParaRPr sz="1800" dirty="0">
              <a:solidFill>
                <a:srgbClr val="32333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321457">
              <a:defRPr sz="1800">
                <a:solidFill>
                  <a:srgbClr val="323333"/>
                </a:solidFill>
              </a:defRPr>
            </a:pPr>
            <a:endParaRPr sz="1800" dirty="0">
              <a:solidFill>
                <a:srgbClr val="32333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321457">
              <a:defRPr sz="1800">
                <a:solidFill>
                  <a:srgbClr val="323333"/>
                </a:solidFill>
              </a:defRPr>
            </a:pPr>
            <a:r>
              <a:rPr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my_string</a:t>
            </a:r>
            <a:r>
              <a:rPr sz="1800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sz="18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  <a:r>
              <a:rPr sz="1800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pPr defTabSz="321457">
              <a:defRPr sz="1800">
                <a:solidFill>
                  <a:srgbClr val="323333"/>
                </a:solidFill>
              </a:defRPr>
            </a:pPr>
            <a:r>
              <a:rPr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my_string</a:t>
            </a:r>
            <a:r>
              <a:rPr sz="1800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sz="18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-1</a:t>
            </a:r>
            <a:r>
              <a:rPr sz="1800" dirty="0"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sz="18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sz="1800" dirty="0">
                <a:solidFill>
                  <a:srgbClr val="BA21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'?'</a:t>
            </a:r>
          </a:p>
          <a:p>
            <a:pPr defTabSz="321457">
              <a:defRPr sz="1800">
                <a:solidFill>
                  <a:srgbClr val="323333"/>
                </a:solidFill>
              </a:defRPr>
            </a:pPr>
            <a:endParaRPr sz="1800" dirty="0">
              <a:solidFill>
                <a:srgbClr val="BA212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321457">
              <a:defRPr sz="1800">
                <a:solidFill>
                  <a:srgbClr val="323333"/>
                </a:solidFill>
              </a:defRPr>
            </a:pPr>
            <a:r>
              <a:rPr lang="en-GB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my_list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8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800" dirty="0">
                <a:solidFill>
                  <a:srgbClr val="01800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my_string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defTabSz="321457">
              <a:defRPr sz="1800">
                <a:solidFill>
                  <a:srgbClr val="323333"/>
                </a:solidFill>
              </a:defRPr>
            </a:pPr>
            <a:r>
              <a:rPr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my_list</a:t>
            </a:r>
            <a:r>
              <a:rPr sz="1800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sz="18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-1</a:t>
            </a:r>
            <a:r>
              <a:rPr sz="1800" dirty="0"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sz="18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sz="1800" dirty="0">
                <a:solidFill>
                  <a:srgbClr val="BA21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'?'</a:t>
            </a:r>
          </a:p>
          <a:p>
            <a:pPr defTabSz="321457">
              <a:defRPr sz="1800">
                <a:solidFill>
                  <a:srgbClr val="323333"/>
                </a:solidFill>
              </a:defRPr>
            </a:pPr>
            <a:r>
              <a:rPr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my_modified_string</a:t>
            </a:r>
            <a:r>
              <a:rPr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sz="18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sz="1800" dirty="0">
                <a:solidFill>
                  <a:srgbClr val="BA21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''</a:t>
            </a:r>
            <a:r>
              <a:rPr sz="18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sz="1800" dirty="0">
                <a:latin typeface="Courier New" panose="02070309020205020404" pitchFamily="49" charset="0"/>
                <a:cs typeface="Courier New" panose="02070309020205020404" pitchFamily="49" charset="0"/>
              </a:rPr>
              <a:t>join(</a:t>
            </a:r>
            <a:r>
              <a:rPr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my_list</a:t>
            </a:r>
            <a:r>
              <a:rPr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defTabSz="321457">
              <a:defRPr sz="1800">
                <a:solidFill>
                  <a:srgbClr val="323333"/>
                </a:solidFill>
              </a:defRPr>
            </a:pPr>
            <a:endParaRPr lang="de-CH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321457">
              <a:defRPr sz="1800">
                <a:solidFill>
                  <a:srgbClr val="323333"/>
                </a:solidFill>
              </a:defRPr>
            </a:pPr>
            <a:r>
              <a:rPr lang="en-GB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my_modified_string</a:t>
            </a:r>
            <a:endParaRPr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321457">
              <a:defRPr sz="1800" i="1">
                <a:solidFill>
                  <a:srgbClr val="408080"/>
                </a:solidFill>
              </a:defRPr>
            </a:pPr>
            <a:endParaRPr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60CB4CB-2ACF-B866-E41C-978A344686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dirty="0"/>
              <a:t>Session III:  Strings and dictionaries</a:t>
            </a:r>
            <a:br>
              <a:rPr lang="en-GB" sz="3200" dirty="0"/>
            </a:br>
            <a:endParaRPr lang="en-CH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42B413-C588-E422-E555-7F46A22452AF}"/>
              </a:ext>
            </a:extLst>
          </p:cNvPr>
          <p:cNvSpPr txBox="1"/>
          <p:nvPr/>
        </p:nvSpPr>
        <p:spPr>
          <a:xfrm>
            <a:off x="6275388" y="1125538"/>
            <a:ext cx="6097836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321457">
              <a:defRPr sz="1800" i="1">
                <a:solidFill>
                  <a:srgbClr val="408080"/>
                </a:solidFill>
              </a:defRPr>
            </a:pP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# create your first dictionary</a:t>
            </a:r>
            <a:endParaRPr lang="en-GB" sz="1800" dirty="0">
              <a:solidFill>
                <a:srgbClr val="32333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321457">
              <a:defRPr sz="1800">
                <a:solidFill>
                  <a:srgbClr val="323333"/>
                </a:solidFill>
              </a:defRPr>
            </a:pPr>
            <a:endParaRPr lang="en-GB" sz="1800" dirty="0">
              <a:solidFill>
                <a:srgbClr val="32333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321457">
              <a:defRPr sz="1800">
                <a:solidFill>
                  <a:srgbClr val="323333"/>
                </a:solidFill>
              </a:defRPr>
            </a:pPr>
            <a:r>
              <a:rPr lang="en-GB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dna_to_rna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8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{}</a:t>
            </a:r>
          </a:p>
          <a:p>
            <a:pPr defTabSz="321457">
              <a:defRPr sz="1800">
                <a:solidFill>
                  <a:srgbClr val="323333"/>
                </a:solidFill>
              </a:defRPr>
            </a:pPr>
            <a:r>
              <a:rPr lang="en-GB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dna_to_rna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GB" sz="1800" dirty="0">
                <a:solidFill>
                  <a:srgbClr val="BA21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'A'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lang="en-GB" sz="18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800" dirty="0">
                <a:solidFill>
                  <a:srgbClr val="BA21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'A'</a:t>
            </a:r>
          </a:p>
          <a:p>
            <a:pPr defTabSz="321457">
              <a:defRPr sz="1800">
                <a:solidFill>
                  <a:srgbClr val="323333"/>
                </a:solidFill>
              </a:defRPr>
            </a:pPr>
            <a:r>
              <a:rPr lang="en-GB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dna_to_rna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GB" sz="1800" dirty="0">
                <a:solidFill>
                  <a:srgbClr val="BA21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'T'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lang="en-GB" sz="18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800" dirty="0">
                <a:solidFill>
                  <a:srgbClr val="BA21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'U'</a:t>
            </a:r>
          </a:p>
          <a:p>
            <a:pPr defTabSz="321457">
              <a:defRPr sz="1800">
                <a:solidFill>
                  <a:srgbClr val="323333"/>
                </a:solidFill>
              </a:defRPr>
            </a:pPr>
            <a:r>
              <a:rPr lang="en-GB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dna_to_rna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GB" sz="1800" dirty="0">
                <a:solidFill>
                  <a:srgbClr val="BA21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'C'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lang="en-GB" sz="18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800" dirty="0">
                <a:solidFill>
                  <a:srgbClr val="BA21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'C'</a:t>
            </a:r>
          </a:p>
          <a:p>
            <a:pPr defTabSz="321457">
              <a:defRPr sz="1800">
                <a:solidFill>
                  <a:srgbClr val="323333"/>
                </a:solidFill>
              </a:defRPr>
            </a:pPr>
            <a:r>
              <a:rPr lang="en-GB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dna_to_rna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GB" sz="1800" dirty="0">
                <a:solidFill>
                  <a:srgbClr val="BA21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'G'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lang="en-GB" sz="18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800" dirty="0">
                <a:solidFill>
                  <a:srgbClr val="BA21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'G'</a:t>
            </a:r>
          </a:p>
          <a:p>
            <a:pPr defTabSz="321457">
              <a:defRPr sz="1800">
                <a:solidFill>
                  <a:srgbClr val="323333"/>
                </a:solidFill>
              </a:defRPr>
            </a:pPr>
            <a:r>
              <a:rPr lang="en-GB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dna_to_rna</a:t>
            </a:r>
            <a:endParaRPr lang="en-GB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321457">
              <a:defRPr sz="1800">
                <a:solidFill>
                  <a:srgbClr val="323333"/>
                </a:solidFill>
              </a:defRPr>
            </a:pPr>
            <a:endParaRPr lang="en-GB" sz="1800" dirty="0">
              <a:solidFill>
                <a:srgbClr val="BA212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321457">
              <a:defRPr sz="1800" i="1">
                <a:solidFill>
                  <a:srgbClr val="408080"/>
                </a:solidFill>
              </a:defRPr>
            </a:pP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#or in one line</a:t>
            </a:r>
            <a:endParaRPr lang="en-GB" sz="1800" dirty="0">
              <a:solidFill>
                <a:srgbClr val="32333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321457">
              <a:defRPr sz="1800">
                <a:solidFill>
                  <a:srgbClr val="323333"/>
                </a:solidFill>
              </a:defRPr>
            </a:pPr>
            <a:r>
              <a:rPr lang="en-GB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dna_to_rna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8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r>
              <a:rPr lang="en-GB" sz="1800" dirty="0">
                <a:solidFill>
                  <a:srgbClr val="BA21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'A'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en-GB" sz="1800" dirty="0">
                <a:solidFill>
                  <a:srgbClr val="BA21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'A'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sz="1800" dirty="0">
                <a:solidFill>
                  <a:srgbClr val="BA21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'T'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en-GB" sz="1800" dirty="0">
                <a:solidFill>
                  <a:srgbClr val="BA21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'U'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sz="1800" dirty="0">
                <a:solidFill>
                  <a:srgbClr val="BA21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'C'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en-GB" sz="1800" dirty="0">
                <a:solidFill>
                  <a:srgbClr val="BA21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'C'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GB" sz="1800" dirty="0">
                <a:solidFill>
                  <a:srgbClr val="BA21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'G'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en-GB" sz="1800" dirty="0">
                <a:solidFill>
                  <a:srgbClr val="BA21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'G'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defTabSz="321457">
              <a:defRPr sz="1800">
                <a:solidFill>
                  <a:srgbClr val="323333"/>
                </a:solidFill>
              </a:defRPr>
            </a:pPr>
            <a:endParaRPr lang="en-GB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321457">
              <a:defRPr sz="1800" i="1">
                <a:solidFill>
                  <a:srgbClr val="408080"/>
                </a:solidFill>
              </a:defRPr>
            </a:pP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#dictionary operations</a:t>
            </a:r>
            <a:endParaRPr lang="en-GB" sz="1800" dirty="0">
              <a:solidFill>
                <a:srgbClr val="32333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321457">
              <a:defRPr sz="1800">
                <a:solidFill>
                  <a:srgbClr val="323333"/>
                </a:solidFill>
              </a:defRPr>
            </a:pPr>
            <a:endParaRPr lang="en-GB" sz="1800" dirty="0">
              <a:solidFill>
                <a:srgbClr val="32333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321457">
              <a:defRPr sz="1800">
                <a:solidFill>
                  <a:srgbClr val="323333"/>
                </a:solidFill>
              </a:defRPr>
            </a:pPr>
            <a:r>
              <a:rPr lang="en-GB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dna_to_rna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GB" sz="1800" dirty="0">
                <a:solidFill>
                  <a:srgbClr val="BA21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'U'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pPr defTabSz="321457">
              <a:defRPr sz="1800">
                <a:solidFill>
                  <a:srgbClr val="323333"/>
                </a:solidFill>
              </a:defRPr>
            </a:pPr>
            <a:r>
              <a:rPr lang="en-GB" sz="1800" dirty="0">
                <a:solidFill>
                  <a:srgbClr val="BA21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'U'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800" b="1" dirty="0">
                <a:solidFill>
                  <a:srgbClr val="AA38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dna_to_rna</a:t>
            </a:r>
            <a:endParaRPr lang="en-GB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321457">
              <a:defRPr sz="1800">
                <a:solidFill>
                  <a:srgbClr val="323333"/>
                </a:solidFill>
              </a:defRPr>
            </a:pPr>
            <a:r>
              <a:rPr lang="en-GB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dna_to_rna.keys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defTabSz="321457">
              <a:defRPr sz="1800">
                <a:solidFill>
                  <a:srgbClr val="323333"/>
                </a:solidFill>
              </a:defRPr>
            </a:pPr>
            <a:r>
              <a:rPr lang="en-GB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dna_to_rna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8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GB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dna_to_rna</a:t>
            </a:r>
            <a:endParaRPr lang="en-CH" sz="180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tring lis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Discussion session III: </a:t>
            </a:r>
            <a:r>
              <a:rPr dirty="0"/>
              <a:t>String lists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7F1752-0D2C-D393-A4AB-3343D63389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408" y="1133073"/>
            <a:ext cx="9541821" cy="5222751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Dictionary defini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Discussion session III: </a:t>
            </a:r>
            <a:r>
              <a:rPr dirty="0"/>
              <a:t>Dictionary definition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3EB3632-022F-F9D7-682B-F378EEFEAE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534" y="1118402"/>
            <a:ext cx="10590375" cy="331871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Dictionary usag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Discussion session III: </a:t>
            </a:r>
            <a:r>
              <a:rPr dirty="0"/>
              <a:t>Dictionary usage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FC89057-429E-B861-701A-E526B76E6F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224" y="1125538"/>
            <a:ext cx="8994303" cy="5399087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Function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Functions</a:t>
            </a:r>
          </a:p>
        </p:txBody>
      </p:sp>
      <p:sp>
        <p:nvSpPr>
          <p:cNvPr id="238" name="function: stores instructions (not values)…"/>
          <p:cNvSpPr txBox="1">
            <a:spLocks noGrp="1"/>
          </p:cNvSpPr>
          <p:nvPr>
            <p:ph type="body" idx="1"/>
          </p:nvPr>
        </p:nvSpPr>
        <p:spPr>
          <a:xfrm>
            <a:off x="911225" y="1125538"/>
            <a:ext cx="10225335" cy="4535026"/>
          </a:xfrm>
          <a:prstGeom prst="rect">
            <a:avLst/>
          </a:prstGeom>
        </p:spPr>
        <p:txBody>
          <a:bodyPr/>
          <a:lstStyle/>
          <a:p>
            <a:pPr marL="541338" indent="-357188" defTabSz="283418">
              <a:spcBef>
                <a:spcPts val="1125"/>
              </a:spcBef>
              <a:buSzPct val="100000"/>
              <a:buFont typeface="Arial" panose="020B0604020202020204" pitchFamily="34" charset="0"/>
              <a:buChar char="•"/>
              <a:defRPr sz="2898"/>
            </a:pPr>
            <a:r>
              <a:rPr sz="2400" dirty="0"/>
              <a:t>function: stores instructions (not values)</a:t>
            </a:r>
          </a:p>
          <a:p>
            <a:pPr marL="541338" indent="-357188" defTabSz="283418">
              <a:spcBef>
                <a:spcPts val="1125"/>
              </a:spcBef>
              <a:buSzPct val="100000"/>
              <a:buFont typeface="Arial" panose="020B0604020202020204" pitchFamily="34" charset="0"/>
              <a:buChar char="•"/>
              <a:defRPr sz="2898"/>
            </a:pPr>
            <a:r>
              <a:rPr sz="2400" dirty="0"/>
              <a:t>basic use:</a:t>
            </a:r>
            <a:r>
              <a:rPr lang="de-CH" sz="2400" dirty="0"/>
              <a:t> </a:t>
            </a:r>
            <a:r>
              <a:rPr sz="2400" dirty="0" err="1">
                <a:solidFill>
                  <a:srgbClr val="018001"/>
                </a:solidFill>
              </a:rPr>
              <a:t>function_name</a:t>
            </a:r>
            <a:r>
              <a:rPr sz="2400" dirty="0">
                <a:solidFill>
                  <a:srgbClr val="018001"/>
                </a:solidFill>
              </a:rPr>
              <a:t>(arguments)</a:t>
            </a:r>
          </a:p>
          <a:p>
            <a:pPr marL="541338" indent="-357188" defTabSz="283418">
              <a:spcBef>
                <a:spcPts val="1125"/>
              </a:spcBef>
              <a:buSzPct val="100000"/>
              <a:buFont typeface="Arial" panose="020B0604020202020204" pitchFamily="34" charset="0"/>
              <a:buChar char="•"/>
              <a:defRPr sz="2898"/>
            </a:pPr>
            <a:r>
              <a:rPr lang="de-CH" sz="2400" dirty="0" err="1"/>
              <a:t>many</a:t>
            </a:r>
            <a:r>
              <a:rPr lang="de-CH" sz="2400" dirty="0"/>
              <a:t> </a:t>
            </a:r>
            <a:r>
              <a:rPr sz="2400" dirty="0"/>
              <a:t>functions loaded by default in python, e.g.</a:t>
            </a:r>
            <a:endParaRPr sz="2400" dirty="0">
              <a:solidFill>
                <a:srgbClr val="018001"/>
              </a:solidFill>
            </a:endParaRPr>
          </a:p>
          <a:p>
            <a:pPr marL="883338" lvl="3" indent="-357188" defTabSz="283418">
              <a:spcBef>
                <a:spcPts val="1125"/>
              </a:spcBef>
              <a:buSzPct val="100000"/>
              <a:buFont typeface="Arial" panose="020B0604020202020204" pitchFamily="34" charset="0"/>
              <a:buChar char="•"/>
              <a:defRPr sz="2898"/>
            </a:pPr>
            <a:r>
              <a:rPr sz="2400" dirty="0">
                <a:solidFill>
                  <a:srgbClr val="018001"/>
                </a:solidFill>
              </a:rPr>
              <a:t>str()</a:t>
            </a:r>
            <a:r>
              <a:rPr sz="2400" dirty="0"/>
              <a:t> - convert an object into a string</a:t>
            </a:r>
          </a:p>
          <a:p>
            <a:pPr marL="883338" lvl="3" indent="-357188" defTabSz="283418">
              <a:spcBef>
                <a:spcPts val="1125"/>
              </a:spcBef>
              <a:buSzPct val="100000"/>
              <a:buFont typeface="Arial" panose="020B0604020202020204" pitchFamily="34" charset="0"/>
              <a:buChar char="•"/>
              <a:defRPr sz="2898"/>
            </a:pPr>
            <a:r>
              <a:rPr sz="2400" dirty="0">
                <a:solidFill>
                  <a:srgbClr val="018001"/>
                </a:solidFill>
              </a:rPr>
              <a:t>int() </a:t>
            </a:r>
            <a:r>
              <a:rPr sz="2400" dirty="0"/>
              <a:t>- convert an object into an integer</a:t>
            </a:r>
          </a:p>
          <a:p>
            <a:pPr marL="883338" lvl="3" indent="-357188" defTabSz="283418">
              <a:spcBef>
                <a:spcPts val="1125"/>
              </a:spcBef>
              <a:buSzPct val="100000"/>
              <a:buFont typeface="Arial" panose="020B0604020202020204" pitchFamily="34" charset="0"/>
              <a:buChar char="•"/>
              <a:defRPr sz="2898"/>
            </a:pPr>
            <a:r>
              <a:rPr sz="2400" dirty="0">
                <a:solidFill>
                  <a:srgbClr val="018001"/>
                </a:solidFill>
              </a:rPr>
              <a:t>float()</a:t>
            </a:r>
            <a:r>
              <a:rPr sz="2400" dirty="0"/>
              <a:t> - convert a object into a floating point number</a:t>
            </a:r>
          </a:p>
          <a:p>
            <a:pPr marL="883338" lvl="3" indent="-357188" defTabSz="283418">
              <a:spcBef>
                <a:spcPts val="1125"/>
              </a:spcBef>
              <a:buSzPct val="100000"/>
              <a:buFont typeface="Arial" panose="020B0604020202020204" pitchFamily="34" charset="0"/>
              <a:buChar char="•"/>
              <a:defRPr sz="2898"/>
            </a:pPr>
            <a:r>
              <a:rPr sz="2400" dirty="0">
                <a:solidFill>
                  <a:srgbClr val="018001"/>
                </a:solidFill>
              </a:rPr>
              <a:t>type() </a:t>
            </a:r>
            <a:r>
              <a:rPr sz="2400" dirty="0"/>
              <a:t>- tells you the type of an object</a:t>
            </a:r>
          </a:p>
          <a:p>
            <a:pPr marL="541338" indent="-357188" defTabSz="283418">
              <a:spcBef>
                <a:spcPts val="1125"/>
              </a:spcBef>
              <a:buSzPct val="100000"/>
              <a:buFont typeface="Arial" panose="020B0604020202020204" pitchFamily="34" charset="0"/>
              <a:buChar char="•"/>
              <a:defRPr sz="2898"/>
            </a:pPr>
            <a:r>
              <a:rPr sz="2400" dirty="0"/>
              <a:t>see many other</a:t>
            </a:r>
            <a:r>
              <a:rPr lang="de-CH" sz="2400" dirty="0"/>
              <a:t>s</a:t>
            </a:r>
            <a:r>
              <a:rPr sz="2400" dirty="0"/>
              <a:t> in the cheat-sheet and find them on</a:t>
            </a:r>
            <a:r>
              <a:rPr lang="de-CH" sz="2400" dirty="0"/>
              <a:t> </a:t>
            </a:r>
            <a:r>
              <a:rPr sz="2400" u="sng" dirty="0">
                <a:hlinkClick r:id="rId2"/>
              </a:rPr>
              <a:t>https://docs.python.org/3/library/functions.html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8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Function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Function</a:t>
            </a:r>
            <a:r>
              <a:rPr lang="de-CH" dirty="0"/>
              <a:t> </a:t>
            </a:r>
            <a:r>
              <a:rPr lang="de-CH" dirty="0" err="1"/>
              <a:t>example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646FBF0-1B3F-5854-0173-46FF0B4F14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032" y="1125538"/>
            <a:ext cx="8355319" cy="54809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Method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Methods</a:t>
            </a:r>
          </a:p>
        </p:txBody>
      </p:sp>
      <p:sp>
        <p:nvSpPr>
          <p:cNvPr id="248" name="functions of a specific object class…"/>
          <p:cNvSpPr txBox="1">
            <a:spLocks noGrp="1"/>
          </p:cNvSpPr>
          <p:nvPr>
            <p:ph type="body" idx="1"/>
          </p:nvPr>
        </p:nvSpPr>
        <p:spPr>
          <a:xfrm>
            <a:off x="911225" y="1125538"/>
            <a:ext cx="10369550" cy="4902643"/>
          </a:xfrm>
          <a:prstGeom prst="rect">
            <a:avLst/>
          </a:prstGeom>
        </p:spPr>
        <p:txBody>
          <a:bodyPr anchor="t"/>
          <a:lstStyle/>
          <a:p>
            <a:pPr marL="541338" indent="-357188" defTabSz="357353">
              <a:spcBef>
                <a:spcPts val="1406"/>
              </a:spcBef>
              <a:buSzPct val="100000"/>
              <a:buFont typeface="Arial" panose="020B0604020202020204" pitchFamily="34" charset="0"/>
              <a:buChar char="•"/>
              <a:defRPr sz="2784"/>
            </a:pPr>
            <a:r>
              <a:rPr sz="2400" dirty="0"/>
              <a:t>functions of a specific object class</a:t>
            </a:r>
          </a:p>
          <a:p>
            <a:pPr marL="541338" indent="-357188" defTabSz="357353">
              <a:spcBef>
                <a:spcPts val="1406"/>
              </a:spcBef>
              <a:buSzPct val="100000"/>
              <a:buFont typeface="Arial" panose="020B0604020202020204" pitchFamily="34" charset="0"/>
              <a:buChar char="•"/>
              <a:defRPr sz="2784"/>
            </a:pPr>
            <a:r>
              <a:rPr sz="2400" dirty="0"/>
              <a:t>access by </a:t>
            </a:r>
            <a:r>
              <a:rPr sz="2400" dirty="0">
                <a:solidFill>
                  <a:srgbClr val="B51A00"/>
                </a:solidFill>
              </a:rPr>
              <a:t> </a:t>
            </a:r>
            <a:r>
              <a:rPr sz="2400" dirty="0"/>
              <a:t>&lt;</a:t>
            </a:r>
            <a:r>
              <a:rPr sz="2400" dirty="0" err="1"/>
              <a:t>variable_name</a:t>
            </a:r>
            <a:r>
              <a:rPr sz="2400" dirty="0"/>
              <a:t>&gt;.&lt;method&gt;(</a:t>
            </a:r>
            <a:r>
              <a:rPr sz="2400" i="1" dirty="0"/>
              <a:t>arguments</a:t>
            </a:r>
            <a:r>
              <a:rPr sz="2400" dirty="0"/>
              <a:t>)</a:t>
            </a:r>
          </a:p>
          <a:p>
            <a:pPr marL="541338" indent="-357188" defTabSz="357353">
              <a:spcBef>
                <a:spcPts val="1406"/>
              </a:spcBef>
              <a:buSzPct val="100000"/>
              <a:buFont typeface="Arial" panose="020B0604020202020204" pitchFamily="34" charset="0"/>
              <a:buChar char="•"/>
              <a:defRPr sz="2784"/>
            </a:pPr>
            <a:endParaRPr sz="2400" dirty="0"/>
          </a:p>
          <a:p>
            <a:pPr marL="541338" indent="-357188" defTabSz="357353">
              <a:spcBef>
                <a:spcPts val="1406"/>
              </a:spcBef>
              <a:buSzPct val="100000"/>
              <a:buFont typeface="Arial" panose="020B0604020202020204" pitchFamily="34" charset="0"/>
              <a:buChar char="•"/>
              <a:defRPr sz="2784"/>
            </a:pPr>
            <a:endParaRPr sz="2400" dirty="0"/>
          </a:p>
          <a:p>
            <a:pPr marL="541338" indent="-357188" defTabSz="357353">
              <a:spcBef>
                <a:spcPts val="1406"/>
              </a:spcBef>
              <a:buSzPct val="100000"/>
              <a:buFont typeface="Arial" panose="020B0604020202020204" pitchFamily="34" charset="0"/>
              <a:buChar char="•"/>
              <a:defRPr sz="2784"/>
            </a:pPr>
            <a:endParaRPr sz="2400" dirty="0"/>
          </a:p>
          <a:p>
            <a:pPr marL="541338" indent="-357188" defTabSz="357353">
              <a:spcBef>
                <a:spcPts val="1406"/>
              </a:spcBef>
              <a:buSzPct val="100000"/>
              <a:buFont typeface="Arial" panose="020B0604020202020204" pitchFamily="34" charset="0"/>
              <a:buChar char="•"/>
              <a:defRPr sz="2784"/>
            </a:pPr>
            <a:r>
              <a:rPr sz="2400" dirty="0"/>
              <a:t>in </a:t>
            </a:r>
            <a:r>
              <a:rPr sz="2400" dirty="0" err="1"/>
              <a:t>i</a:t>
            </a:r>
            <a:r>
              <a:rPr lang="de-CH" sz="2400" dirty="0"/>
              <a:t>P</a:t>
            </a:r>
            <a:r>
              <a:rPr sz="2400" dirty="0" err="1"/>
              <a:t>ython</a:t>
            </a:r>
            <a:r>
              <a:rPr sz="2400" dirty="0"/>
              <a:t>: write . after a variable name and press &lt;tab&gt; to get an overview about available methods</a:t>
            </a:r>
          </a:p>
          <a:p>
            <a:pPr marL="541338" indent="-357188" defTabSz="357353">
              <a:spcBef>
                <a:spcPts val="1406"/>
              </a:spcBef>
              <a:buSzPct val="100000"/>
              <a:buFont typeface="Arial" panose="020B0604020202020204" pitchFamily="34" charset="0"/>
              <a:buChar char="•"/>
              <a:defRPr sz="2784"/>
            </a:pPr>
            <a:r>
              <a:rPr sz="2400" dirty="0"/>
              <a:t>alternatively: </a:t>
            </a:r>
            <a:r>
              <a:rPr sz="2400" dirty="0" err="1">
                <a:solidFill>
                  <a:srgbClr val="018001"/>
                </a:solidFill>
              </a:rPr>
              <a:t>dir</a:t>
            </a:r>
            <a:r>
              <a:rPr sz="2400" dirty="0"/>
              <a:t>(object)</a:t>
            </a:r>
          </a:p>
          <a:p>
            <a:pPr marL="541338" indent="-357188" defTabSz="357353">
              <a:spcBef>
                <a:spcPts val="1406"/>
              </a:spcBef>
              <a:buSzPct val="100000"/>
              <a:buFont typeface="Arial" panose="020B0604020202020204" pitchFamily="34" charset="0"/>
              <a:buChar char="•"/>
              <a:defRPr sz="2784"/>
            </a:pPr>
            <a:r>
              <a:rPr sz="2400" dirty="0"/>
              <a:t>use ? / ?? (in </a:t>
            </a:r>
            <a:r>
              <a:rPr sz="2400" dirty="0" err="1"/>
              <a:t>ipython</a:t>
            </a:r>
            <a:r>
              <a:rPr sz="2400" dirty="0"/>
              <a:t>) or help() to get information about a method and its arguments e.g. ?</a:t>
            </a:r>
            <a:r>
              <a:rPr lang="de-CH" sz="2400" dirty="0" err="1"/>
              <a:t>my</a:t>
            </a:r>
            <a:r>
              <a:rPr lang="de-CH" sz="2400" dirty="0"/>
              <a:t>_</a:t>
            </a:r>
            <a:r>
              <a:rPr sz="2400" dirty="0" err="1"/>
              <a:t>str.split</a:t>
            </a:r>
            <a:r>
              <a:rPr sz="2400" dirty="0"/>
              <a:t> or help(</a:t>
            </a:r>
            <a:r>
              <a:rPr lang="de-CH" sz="2400" dirty="0" err="1"/>
              <a:t>my</a:t>
            </a:r>
            <a:r>
              <a:rPr lang="de-CH" sz="2400" dirty="0"/>
              <a:t>_</a:t>
            </a:r>
            <a:r>
              <a:rPr sz="2400" dirty="0" err="1"/>
              <a:t>str.split</a:t>
            </a:r>
            <a:r>
              <a:rPr sz="2400" dirty="0"/>
              <a:t>)</a:t>
            </a:r>
          </a:p>
          <a:p>
            <a:pPr marL="541338" indent="-357188" defTabSz="357353">
              <a:spcBef>
                <a:spcPts val="1406"/>
              </a:spcBef>
              <a:buSzPct val="100000"/>
              <a:buFont typeface="Arial" panose="020B0604020202020204" pitchFamily="34" charset="0"/>
              <a:buChar char="•"/>
              <a:defRPr sz="2784"/>
            </a:pPr>
            <a:r>
              <a:rPr lang="de-CH" sz="2400" dirty="0"/>
              <a:t>a</a:t>
            </a:r>
            <a:r>
              <a:rPr sz="2400" dirty="0" err="1"/>
              <a:t>lternatively</a:t>
            </a:r>
            <a:r>
              <a:rPr sz="2400" dirty="0"/>
              <a:t>: google</a:t>
            </a:r>
            <a:r>
              <a:rPr lang="de-CH" sz="2400" dirty="0"/>
              <a:t> </a:t>
            </a:r>
            <a:r>
              <a:rPr lang="de-CH" sz="2400" dirty="0" err="1"/>
              <a:t>or</a:t>
            </a:r>
            <a:r>
              <a:rPr lang="de-CH" sz="2400" dirty="0"/>
              <a:t> </a:t>
            </a:r>
            <a:r>
              <a:rPr lang="de-CH" sz="2400" dirty="0" err="1"/>
              <a:t>ask</a:t>
            </a:r>
            <a:r>
              <a:rPr lang="de-CH" sz="2400" dirty="0"/>
              <a:t> </a:t>
            </a:r>
            <a:r>
              <a:rPr lang="de-CH" sz="2400" dirty="0" err="1"/>
              <a:t>chatGTP</a:t>
            </a:r>
            <a:endParaRPr sz="2400" dirty="0"/>
          </a:p>
        </p:txBody>
      </p:sp>
      <p:sp>
        <p:nvSpPr>
          <p:cNvPr id="249" name="&gt;&gt;&gt; s = 'The quick brown fox jumps over the lazy dog'…"/>
          <p:cNvSpPr txBox="1"/>
          <p:nvPr/>
        </p:nvSpPr>
        <p:spPr>
          <a:xfrm>
            <a:off x="1420703" y="2119729"/>
            <a:ext cx="9860072" cy="14571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defTabSz="321457">
              <a:defRPr sz="1800">
                <a:solidFill>
                  <a:srgbClr val="BA2122"/>
                </a:solidFill>
              </a:defRPr>
            </a:pPr>
            <a:r>
              <a:rPr sz="18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&gt;&gt;&gt;</a:t>
            </a:r>
            <a:r>
              <a:rPr sz="18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 </a:t>
            </a:r>
            <a:r>
              <a:rPr sz="18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sz="18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sz="1800" dirty="0">
                <a:latin typeface="Courier New" panose="02070309020205020404" pitchFamily="49" charset="0"/>
                <a:cs typeface="Courier New" panose="02070309020205020404" pitchFamily="49" charset="0"/>
              </a:rPr>
              <a:t>'The quick brown fox jumps over the lazy dog'</a:t>
            </a:r>
            <a:endParaRPr sz="1800" dirty="0">
              <a:solidFill>
                <a:srgbClr val="32333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321457">
              <a:defRPr sz="1800">
                <a:solidFill>
                  <a:srgbClr val="323333"/>
                </a:solidFill>
              </a:defRPr>
            </a:pPr>
            <a:r>
              <a:rPr sz="18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&gt;&gt;&gt;</a:t>
            </a:r>
            <a:r>
              <a:rPr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sz="1800" b="1" dirty="0" err="1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split</a:t>
            </a:r>
            <a:r>
              <a:rPr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defTabSz="321457">
              <a:defRPr sz="1800">
                <a:solidFill>
                  <a:srgbClr val="BA2122"/>
                </a:solidFill>
              </a:defRPr>
            </a:pPr>
            <a:r>
              <a:rPr sz="18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sz="1800" dirty="0">
                <a:latin typeface="Courier New" panose="02070309020205020404" pitchFamily="49" charset="0"/>
                <a:cs typeface="Courier New" panose="02070309020205020404" pitchFamily="49" charset="0"/>
              </a:rPr>
              <a:t>'The'</a:t>
            </a:r>
            <a:r>
              <a:rPr sz="18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sz="1800" dirty="0">
                <a:latin typeface="Courier New" panose="02070309020205020404" pitchFamily="49" charset="0"/>
                <a:cs typeface="Courier New" panose="02070309020205020404" pitchFamily="49" charset="0"/>
              </a:rPr>
              <a:t>'quick'</a:t>
            </a:r>
            <a:r>
              <a:rPr sz="18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sz="1800" dirty="0">
                <a:latin typeface="Courier New" panose="02070309020205020404" pitchFamily="49" charset="0"/>
                <a:cs typeface="Courier New" panose="02070309020205020404" pitchFamily="49" charset="0"/>
              </a:rPr>
              <a:t>'brown'</a:t>
            </a:r>
            <a:r>
              <a:rPr sz="18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sz="1800" dirty="0">
                <a:latin typeface="Courier New" panose="02070309020205020404" pitchFamily="49" charset="0"/>
                <a:cs typeface="Courier New" panose="02070309020205020404" pitchFamily="49" charset="0"/>
              </a:rPr>
              <a:t>'fox'</a:t>
            </a:r>
            <a:r>
              <a:rPr sz="18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sz="1800" dirty="0">
                <a:latin typeface="Courier New" panose="02070309020205020404" pitchFamily="49" charset="0"/>
                <a:cs typeface="Courier New" panose="02070309020205020404" pitchFamily="49" charset="0"/>
              </a:rPr>
              <a:t>'jumps'</a:t>
            </a:r>
            <a:r>
              <a:rPr sz="18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sz="1800" dirty="0">
                <a:latin typeface="Courier New" panose="02070309020205020404" pitchFamily="49" charset="0"/>
                <a:cs typeface="Courier New" panose="02070309020205020404" pitchFamily="49" charset="0"/>
              </a:rPr>
              <a:t>'over'</a:t>
            </a:r>
            <a:r>
              <a:rPr sz="18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sz="1800" dirty="0">
                <a:latin typeface="Courier New" panose="02070309020205020404" pitchFamily="49" charset="0"/>
                <a:cs typeface="Courier New" panose="02070309020205020404" pitchFamily="49" charset="0"/>
              </a:rPr>
              <a:t>'the'</a:t>
            </a:r>
            <a:r>
              <a:rPr sz="18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sz="1800" dirty="0">
                <a:latin typeface="Courier New" panose="02070309020205020404" pitchFamily="49" charset="0"/>
                <a:cs typeface="Courier New" panose="02070309020205020404" pitchFamily="49" charset="0"/>
              </a:rPr>
              <a:t>'lazy'</a:t>
            </a:r>
            <a:r>
              <a:rPr sz="18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sz="1800" dirty="0">
                <a:latin typeface="Courier New" panose="02070309020205020404" pitchFamily="49" charset="0"/>
                <a:cs typeface="Courier New" panose="02070309020205020404" pitchFamily="49" charset="0"/>
              </a:rPr>
              <a:t>‘dog'</a:t>
            </a:r>
            <a:r>
              <a:rPr sz="18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pPr defTabSz="321457">
              <a:defRPr sz="1800">
                <a:solidFill>
                  <a:srgbClr val="BA2122"/>
                </a:solidFill>
              </a:defRPr>
            </a:pPr>
            <a:r>
              <a:rPr sz="18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&gt;&gt;&gt; </a:t>
            </a:r>
            <a:r>
              <a:rPr sz="1800" dirty="0" err="1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s.split</a:t>
            </a:r>
            <a:r>
              <a:rPr sz="18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sz="1800" dirty="0">
                <a:solidFill>
                  <a:srgbClr val="BE2E3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'fox'</a:t>
            </a:r>
            <a:r>
              <a:rPr sz="18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defTabSz="321457">
              <a:defRPr sz="1800">
                <a:solidFill>
                  <a:srgbClr val="BA2122"/>
                </a:solidFill>
              </a:defRPr>
            </a:pPr>
            <a:r>
              <a:rPr sz="18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sz="1800" dirty="0">
                <a:solidFill>
                  <a:srgbClr val="BB252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‘The quick brown ‘</a:t>
            </a:r>
            <a:r>
              <a:rPr sz="18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sz="1800" dirty="0">
                <a:solidFill>
                  <a:srgbClr val="BB21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‘ jumps over the lazy dog'</a:t>
            </a:r>
            <a:r>
              <a:rPr sz="18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8" grpId="0" uiExpand="1" build="p"/>
      <p:bldP spid="249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Break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Break</a:t>
            </a:r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Part 2:…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Part 2:</a:t>
            </a:r>
          </a:p>
          <a:p>
            <a:r>
              <a:t>Writing Python code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cientific Python stack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Scientific Python stack</a:t>
            </a:r>
            <a:r>
              <a:rPr lang="de-CH" dirty="0"/>
              <a:t>: </a:t>
            </a:r>
            <a:r>
              <a:rPr lang="de-CH" dirty="0" err="1"/>
              <a:t>more</a:t>
            </a:r>
            <a:r>
              <a:rPr lang="de-CH" dirty="0"/>
              <a:t> </a:t>
            </a:r>
            <a:r>
              <a:rPr lang="de-CH" dirty="0" err="1"/>
              <a:t>than</a:t>
            </a:r>
            <a:r>
              <a:rPr lang="de-CH" dirty="0"/>
              <a:t> </a:t>
            </a:r>
            <a:r>
              <a:rPr lang="de-CH" dirty="0" err="1"/>
              <a:t>core</a:t>
            </a:r>
            <a:r>
              <a:rPr lang="de-CH" dirty="0"/>
              <a:t> Python</a:t>
            </a:r>
            <a:endParaRPr dirty="0"/>
          </a:p>
        </p:txBody>
      </p:sp>
      <p:pic>
        <p:nvPicPr>
          <p:cNvPr id="152" name="Image" descr="Image"/>
          <p:cNvPicPr>
            <a:picLocks noChangeAspect="1"/>
          </p:cNvPicPr>
          <p:nvPr/>
        </p:nvPicPr>
        <p:blipFill>
          <a:blip r:embed="rId2"/>
          <a:srcRect l="729" t="729" r="729" b="729"/>
          <a:stretch>
            <a:fillRect/>
          </a:stretch>
        </p:blipFill>
        <p:spPr>
          <a:xfrm>
            <a:off x="2783632" y="1340768"/>
            <a:ext cx="6028350" cy="45259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Why write a script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Why write a script?</a:t>
            </a:r>
          </a:p>
        </p:txBody>
      </p:sp>
      <p:sp>
        <p:nvSpPr>
          <p:cNvPr id="256" name="Organize your commands in a text file and build more complicated workflows that can be executed at once.…"/>
          <p:cNvSpPr txBox="1">
            <a:spLocks noGrp="1"/>
          </p:cNvSpPr>
          <p:nvPr>
            <p:ph type="body" idx="1"/>
          </p:nvPr>
        </p:nvSpPr>
        <p:spPr>
          <a:xfrm>
            <a:off x="924513" y="1125538"/>
            <a:ext cx="9810750" cy="4018359"/>
          </a:xfrm>
          <a:prstGeom prst="rect">
            <a:avLst/>
          </a:prstGeom>
        </p:spPr>
        <p:txBody>
          <a:bodyPr anchor="t"/>
          <a:lstStyle/>
          <a:p>
            <a:pPr marL="541338" indent="-357188" defTabSz="386106">
              <a:spcBef>
                <a:spcPts val="1547"/>
              </a:spcBef>
              <a:buChar char="•"/>
              <a:defRPr sz="3948"/>
            </a:pPr>
            <a:r>
              <a:rPr sz="2400" dirty="0"/>
              <a:t>Organize your commands in a text file and build more complicated workflows that can be executed at once. </a:t>
            </a:r>
          </a:p>
          <a:p>
            <a:pPr marL="541338" indent="-357188" defTabSz="386106">
              <a:spcBef>
                <a:spcPts val="1547"/>
              </a:spcBef>
              <a:buChar char="•"/>
              <a:defRPr sz="3948"/>
            </a:pPr>
            <a:r>
              <a:rPr sz="2400" dirty="0"/>
              <a:t>save typing, make your work reproducible</a:t>
            </a:r>
          </a:p>
          <a:p>
            <a:pPr marL="541338" indent="-357188" defTabSz="386106">
              <a:spcBef>
                <a:spcPts val="1547"/>
              </a:spcBef>
              <a:buChar char="•"/>
              <a:defRPr sz="3948"/>
            </a:pPr>
            <a:endParaRPr lang="en-US" sz="2400" dirty="0"/>
          </a:p>
          <a:p>
            <a:pPr marL="541338" indent="-357188" defTabSz="386106">
              <a:spcBef>
                <a:spcPts val="1547"/>
              </a:spcBef>
              <a:buChar char="•"/>
              <a:defRPr sz="3948"/>
            </a:pPr>
            <a:r>
              <a:rPr sz="2400" dirty="0"/>
              <a:t>Run it at any point by executing your script</a:t>
            </a:r>
            <a:endParaRPr lang="en-CH" sz="2400" dirty="0"/>
          </a:p>
          <a:p>
            <a:pPr marL="541338" indent="-357188" defTabSz="386106">
              <a:spcBef>
                <a:spcPts val="1547"/>
              </a:spcBef>
              <a:buFont typeface="Arial" panose="020B0604020202020204" pitchFamily="34" charset="0"/>
              <a:buChar char="•"/>
              <a:defRPr sz="3948"/>
            </a:pPr>
            <a:r>
              <a:rPr lang="en-GB" sz="2400" dirty="0"/>
              <a:t>Use comments (</a:t>
            </a:r>
            <a:r>
              <a:rPr lang="en-GB" sz="2400" i="1" dirty="0">
                <a:solidFill>
                  <a:srgbClr val="408080"/>
                </a:solidFill>
              </a:rPr>
              <a:t>#</a:t>
            </a:r>
            <a:r>
              <a:rPr lang="en-GB" sz="2400" dirty="0"/>
              <a:t>) to describe your code </a:t>
            </a:r>
            <a:endParaRPr lang="en-CH" sz="2400" dirty="0"/>
          </a:p>
          <a:p>
            <a:pPr marL="541338" indent="-357188" defTabSz="386106">
              <a:spcBef>
                <a:spcPts val="1547"/>
              </a:spcBef>
              <a:buChar char="•"/>
              <a:defRPr sz="3948"/>
            </a:pPr>
            <a:r>
              <a:rPr lang="de-CH" sz="2400" dirty="0" err="1"/>
              <a:t>use</a:t>
            </a:r>
            <a:r>
              <a:rPr lang="de-CH" sz="2400" dirty="0"/>
              <a:t> </a:t>
            </a:r>
            <a:r>
              <a:rPr lang="de-CH" sz="2400" dirty="0" err="1"/>
              <a:t>the</a:t>
            </a:r>
            <a:r>
              <a:rPr lang="de-CH" sz="2400" dirty="0"/>
              <a:t> </a:t>
            </a:r>
            <a:r>
              <a:rPr lang="de-CH" sz="2400" dirty="0" err="1"/>
              <a:t>print</a:t>
            </a:r>
            <a:r>
              <a:rPr lang="de-CH" sz="2400" dirty="0"/>
              <a:t>() </a:t>
            </a:r>
            <a:r>
              <a:rPr lang="de-CH" sz="2400" dirty="0" err="1"/>
              <a:t>function</a:t>
            </a:r>
            <a:r>
              <a:rPr lang="de-CH" sz="2400" dirty="0"/>
              <a:t> </a:t>
            </a:r>
            <a:r>
              <a:rPr lang="de-CH" sz="2400" dirty="0" err="1"/>
              <a:t>to</a:t>
            </a:r>
            <a:r>
              <a:rPr lang="de-CH" sz="2400" dirty="0"/>
              <a:t> </a:t>
            </a:r>
            <a:r>
              <a:rPr lang="de-CH" sz="2400" dirty="0" err="1"/>
              <a:t>print</a:t>
            </a:r>
            <a:r>
              <a:rPr lang="de-CH" sz="2400" dirty="0"/>
              <a:t> </a:t>
            </a:r>
            <a:r>
              <a:rPr lang="de-CH" sz="2400" dirty="0" err="1"/>
              <a:t>the</a:t>
            </a:r>
            <a:r>
              <a:rPr lang="de-CH" sz="2400" dirty="0"/>
              <a:t> </a:t>
            </a:r>
            <a:r>
              <a:rPr lang="de-CH" sz="2400" dirty="0" err="1"/>
              <a:t>output</a:t>
            </a:r>
            <a:r>
              <a:rPr lang="de-CH" sz="2400" dirty="0"/>
              <a:t> </a:t>
            </a:r>
            <a:r>
              <a:rPr lang="de-CH" sz="2400" dirty="0" err="1"/>
              <a:t>or</a:t>
            </a:r>
            <a:r>
              <a:rPr lang="de-CH" sz="2400" dirty="0"/>
              <a:t> an intermediate </a:t>
            </a:r>
            <a:r>
              <a:rPr lang="de-CH" sz="2400" dirty="0" err="1"/>
              <a:t>result</a:t>
            </a:r>
            <a:endParaRPr sz="2400" dirty="0"/>
          </a:p>
        </p:txBody>
      </p:sp>
      <p:sp>
        <p:nvSpPr>
          <p:cNvPr id="2" name="&gt;&gt;&gt; print(“Hello”,”Python!”)…">
            <a:extLst>
              <a:ext uri="{FF2B5EF4-FFF2-40B4-BE49-F238E27FC236}">
                <a16:creationId xmlns:a16="http://schemas.microsoft.com/office/drawing/2014/main" id="{C87909B2-100D-4D5C-ED08-799C59A22F7C}"/>
              </a:ext>
            </a:extLst>
          </p:cNvPr>
          <p:cNvSpPr txBox="1"/>
          <p:nvPr/>
        </p:nvSpPr>
        <p:spPr>
          <a:xfrm>
            <a:off x="1423936" y="4800052"/>
            <a:ext cx="4381008" cy="6876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defTabSz="321457">
              <a:defRPr sz="2400">
                <a:solidFill>
                  <a:srgbClr val="BA2122"/>
                </a:solidFill>
              </a:defRPr>
            </a:pPr>
            <a:r>
              <a:rPr sz="20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&gt;&gt;&gt;</a:t>
            </a:r>
            <a:r>
              <a:rPr sz="20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sz="2000" b="1" dirty="0">
                <a:solidFill>
                  <a:srgbClr val="569D8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sz="2000" b="1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“</a:t>
            </a:r>
            <a:r>
              <a:rPr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Hello”</a:t>
            </a:r>
            <a:r>
              <a:rPr sz="2000" dirty="0" err="1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”Python</a:t>
            </a: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!”)</a:t>
            </a:r>
            <a:endParaRPr sz="2000" dirty="0">
              <a:solidFill>
                <a:srgbClr val="32333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321457">
              <a:defRPr sz="2400">
                <a:solidFill>
                  <a:srgbClr val="323333"/>
                </a:solidFill>
              </a:defRPr>
            </a:pP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Hello Python!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" grpId="0" uiExpand="1" build="p"/>
      <p:bldP spid="2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Conditional statemen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Conditional statements</a:t>
            </a:r>
          </a:p>
        </p:txBody>
      </p:sp>
      <p:sp>
        <p:nvSpPr>
          <p:cNvPr id="264" name="Use if/else clauses to make decisions…"/>
          <p:cNvSpPr txBox="1">
            <a:spLocks noGrp="1"/>
          </p:cNvSpPr>
          <p:nvPr>
            <p:ph type="body" idx="1"/>
          </p:nvPr>
        </p:nvSpPr>
        <p:spPr>
          <a:xfrm>
            <a:off x="910776" y="1124744"/>
            <a:ext cx="10369550" cy="4018359"/>
          </a:xfrm>
          <a:prstGeom prst="rect">
            <a:avLst/>
          </a:prstGeom>
        </p:spPr>
        <p:txBody>
          <a:bodyPr anchor="t"/>
          <a:lstStyle/>
          <a:p>
            <a:pPr marL="508974" indent="-285740">
              <a:buChar char="•"/>
            </a:pPr>
            <a:r>
              <a:rPr sz="2400" dirty="0"/>
              <a:t>Use if/else clauses to make decisions</a:t>
            </a:r>
          </a:p>
          <a:p>
            <a:pPr marL="508974" indent="-285740">
              <a:buChar char="•"/>
            </a:pPr>
            <a:endParaRPr sz="2400" dirty="0"/>
          </a:p>
          <a:p>
            <a:pPr marL="508974" indent="-285740">
              <a:buChar char="•"/>
            </a:pPr>
            <a:endParaRPr sz="2400" dirty="0"/>
          </a:p>
          <a:p>
            <a:pPr marL="508974" indent="-285740">
              <a:buChar char="•"/>
            </a:pPr>
            <a:endParaRPr lang="de-CH" sz="2400" dirty="0"/>
          </a:p>
          <a:p>
            <a:pPr marL="508974" indent="-285740">
              <a:buChar char="•"/>
            </a:pPr>
            <a:r>
              <a:rPr sz="2400" dirty="0"/>
              <a:t>Remember the indentation!</a:t>
            </a:r>
            <a:r>
              <a:rPr lang="de-CH" sz="2400" dirty="0"/>
              <a:t> </a:t>
            </a:r>
          </a:p>
          <a:p>
            <a:pPr marL="908134" lvl="1" indent="-342900">
              <a:buFont typeface="Wingdings" pitchFamily="2" charset="2"/>
              <a:buChar char="Ø"/>
            </a:pPr>
            <a:r>
              <a:rPr sz="2400" dirty="0"/>
              <a:t>While other programming languages use brackets or end statements, Python uses whitespace to structure code. </a:t>
            </a:r>
            <a:endParaRPr lang="de-CH" sz="2400" dirty="0"/>
          </a:p>
          <a:p>
            <a:pPr marL="908134" lvl="1" indent="-342900">
              <a:buFont typeface="Wingdings" pitchFamily="2" charset="2"/>
              <a:buChar char="Ø"/>
            </a:pPr>
            <a:r>
              <a:rPr sz="2400" dirty="0"/>
              <a:t>Simply use tabulator to indent</a:t>
            </a:r>
            <a:r>
              <a:rPr lang="de-CH" sz="2400" dirty="0"/>
              <a:t>.</a:t>
            </a:r>
            <a:endParaRPr sz="2400" dirty="0"/>
          </a:p>
        </p:txBody>
      </p:sp>
      <p:sp>
        <p:nvSpPr>
          <p:cNvPr id="265" name="if boolean_expression:…"/>
          <p:cNvSpPr txBox="1"/>
          <p:nvPr/>
        </p:nvSpPr>
        <p:spPr>
          <a:xfrm>
            <a:off x="1463322" y="1693710"/>
            <a:ext cx="5458225" cy="13032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defTabSz="321457">
              <a:defRPr sz="2400">
                <a:solidFill>
                  <a:srgbClr val="323333"/>
                </a:solidFill>
              </a:defRPr>
            </a:pPr>
            <a:r>
              <a:rPr sz="2000" b="1" dirty="0">
                <a:solidFill>
                  <a:srgbClr val="01800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boolean_expression</a:t>
            </a: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defTabSz="321457">
              <a:defRPr sz="2400">
                <a:solidFill>
                  <a:srgbClr val="BA2122"/>
                </a:solidFill>
              </a:defRPr>
            </a:pPr>
            <a:r>
              <a:rPr sz="20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sz="2000" b="1" dirty="0">
                <a:solidFill>
                  <a:srgbClr val="01800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sz="2000" b="1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“The statement is True”</a:t>
            </a:r>
            <a:r>
              <a:rPr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sz="2000" dirty="0">
              <a:solidFill>
                <a:srgbClr val="32333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321457">
              <a:defRPr sz="2400" b="1">
                <a:solidFill>
                  <a:srgbClr val="018001"/>
                </a:solidFill>
              </a:defRPr>
            </a:pP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r>
              <a:rPr sz="20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defTabSz="321457">
              <a:defRPr sz="2400">
                <a:solidFill>
                  <a:srgbClr val="BA2122"/>
                </a:solidFill>
              </a:defRPr>
            </a:pPr>
            <a:r>
              <a:rPr sz="20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sz="2000" b="1" dirty="0">
                <a:solidFill>
                  <a:srgbClr val="01800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sz="2000" b="1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“The statement is False”</a:t>
            </a:r>
            <a:r>
              <a:rPr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pic>
        <p:nvPicPr>
          <p:cNvPr id="266" name="droppedImage.pdf" descr="droppedImag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4093" y="1138745"/>
            <a:ext cx="2160240" cy="2607957"/>
          </a:xfrm>
          <a:prstGeom prst="rect">
            <a:avLst/>
          </a:prstGeom>
          <a:ln w="12700">
            <a:miter lim="400000"/>
          </a:ln>
        </p:spPr>
      </p:pic>
      <p:pic>
        <p:nvPicPr>
          <p:cNvPr id="267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8842" y="4783173"/>
            <a:ext cx="1205955" cy="7588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4" grpId="0" uiExpand="1" build="p"/>
      <p:bldP spid="265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Loop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Loops</a:t>
            </a:r>
          </a:p>
        </p:txBody>
      </p:sp>
      <p:sp>
        <p:nvSpPr>
          <p:cNvPr id="270" name="Loops are essential for repeating an action several times…"/>
          <p:cNvSpPr txBox="1">
            <a:spLocks noGrp="1"/>
          </p:cNvSpPr>
          <p:nvPr>
            <p:ph type="body" idx="1"/>
          </p:nvPr>
        </p:nvSpPr>
        <p:spPr>
          <a:xfrm>
            <a:off x="911225" y="1136452"/>
            <a:ext cx="9810750" cy="4018359"/>
          </a:xfrm>
          <a:prstGeom prst="rect">
            <a:avLst/>
          </a:prstGeom>
        </p:spPr>
        <p:txBody>
          <a:bodyPr anchor="t"/>
          <a:lstStyle/>
          <a:p>
            <a:pPr marL="541338" indent="-357188">
              <a:buChar char="•"/>
            </a:pPr>
            <a:r>
              <a:rPr sz="2400" dirty="0"/>
              <a:t>Loops are essential for repeating an action several times</a:t>
            </a:r>
          </a:p>
          <a:p>
            <a:pPr marL="541338" indent="-357188">
              <a:buChar char="•"/>
            </a:pPr>
            <a:r>
              <a:rPr sz="2400" dirty="0"/>
              <a:t>The </a:t>
            </a:r>
            <a:r>
              <a:rPr sz="2400" b="1" dirty="0">
                <a:solidFill>
                  <a:srgbClr val="018001"/>
                </a:solidFill>
              </a:rPr>
              <a:t>for</a:t>
            </a:r>
            <a:r>
              <a:rPr sz="2400" dirty="0"/>
              <a:t> loop executes the nested statements as many times as there are elements in the input list.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420CCFE-7C82-D0BE-375C-0CB1592243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77" r="34085"/>
          <a:stretch/>
        </p:blipFill>
        <p:spPr>
          <a:xfrm>
            <a:off x="1415480" y="2636912"/>
            <a:ext cx="7643841" cy="2664296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0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for loop for read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b="1" dirty="0"/>
              <a:t>for</a:t>
            </a:r>
            <a:r>
              <a:rPr dirty="0"/>
              <a:t> loop for reading</a:t>
            </a:r>
            <a:r>
              <a:rPr lang="de-CH" dirty="0"/>
              <a:t> </a:t>
            </a:r>
            <a:r>
              <a:rPr lang="de-CH" dirty="0" err="1"/>
              <a:t>text</a:t>
            </a:r>
            <a:r>
              <a:rPr lang="de-CH" dirty="0"/>
              <a:t> </a:t>
            </a:r>
            <a:r>
              <a:rPr lang="de-CH" dirty="0" err="1"/>
              <a:t>files</a:t>
            </a:r>
            <a:r>
              <a:rPr dirty="0"/>
              <a:t>	</a:t>
            </a:r>
          </a:p>
        </p:txBody>
      </p:sp>
      <p:grpSp>
        <p:nvGrpSpPr>
          <p:cNvPr id="277" name="File: my_file.txt…"/>
          <p:cNvGrpSpPr/>
          <p:nvPr/>
        </p:nvGrpSpPr>
        <p:grpSpPr>
          <a:xfrm>
            <a:off x="6888088" y="1412776"/>
            <a:ext cx="2016224" cy="2240262"/>
            <a:chOff x="0" y="0"/>
            <a:chExt cx="2794000" cy="2832100"/>
          </a:xfrm>
        </p:grpSpPr>
        <p:sp>
          <p:nvSpPr>
            <p:cNvPr id="276" name="File: my_file.txt…"/>
            <p:cNvSpPr txBox="1"/>
            <p:nvPr/>
          </p:nvSpPr>
          <p:spPr>
            <a:xfrm>
              <a:off x="38100" y="257031"/>
              <a:ext cx="2717800" cy="23180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5719" tIns="35719" rIns="35719" bIns="35719" numCol="1" anchor="ctr">
              <a:spAutoFit/>
            </a:bodyPr>
            <a:lstStyle/>
            <a:p>
              <a:pPr defTabSz="321457">
                <a:defRPr sz="2400" b="1" i="1">
                  <a:solidFill>
                    <a:srgbClr val="929292"/>
                  </a:solidFill>
                </a:defRPr>
              </a:pPr>
              <a:r>
                <a:rPr sz="1687"/>
                <a:t>File: my_file.txt</a:t>
              </a:r>
            </a:p>
            <a:p>
              <a:pPr defTabSz="321457">
                <a:defRPr sz="2400" b="1" i="1">
                  <a:solidFill>
                    <a:srgbClr val="929292"/>
                  </a:solidFill>
                </a:defRPr>
              </a:pPr>
              <a:endParaRPr sz="1687"/>
            </a:p>
            <a:p>
              <a:pPr defTabSz="321457">
                <a:defRPr sz="2400">
                  <a:solidFill>
                    <a:srgbClr val="323333"/>
                  </a:solidFill>
                </a:defRPr>
              </a:pPr>
              <a:r>
                <a:rPr sz="1687">
                  <a:solidFill>
                    <a:srgbClr val="666666"/>
                  </a:solidFill>
                </a:rPr>
                <a:t>1</a:t>
              </a:r>
              <a:r>
                <a:rPr sz="1687"/>
                <a:t>st line</a:t>
              </a:r>
            </a:p>
            <a:p>
              <a:pPr defTabSz="321457">
                <a:defRPr sz="2400">
                  <a:solidFill>
                    <a:srgbClr val="323333"/>
                  </a:solidFill>
                </a:defRPr>
              </a:pPr>
              <a:r>
                <a:rPr sz="1687">
                  <a:solidFill>
                    <a:srgbClr val="666666"/>
                  </a:solidFill>
                </a:rPr>
                <a:t>2</a:t>
              </a:r>
              <a:r>
                <a:rPr sz="1687"/>
                <a:t>nd line </a:t>
              </a:r>
            </a:p>
            <a:p>
              <a:pPr defTabSz="321457">
                <a:defRPr sz="2400">
                  <a:solidFill>
                    <a:srgbClr val="323333"/>
                  </a:solidFill>
                </a:defRPr>
              </a:pPr>
              <a:r>
                <a:rPr sz="1687">
                  <a:solidFill>
                    <a:srgbClr val="666666"/>
                  </a:solidFill>
                </a:rPr>
                <a:t>3</a:t>
              </a:r>
              <a:r>
                <a:rPr sz="1687"/>
                <a:t>rd line</a:t>
              </a:r>
            </a:p>
            <a:p>
              <a:pPr defTabSz="321457">
                <a:defRPr sz="2400">
                  <a:solidFill>
                    <a:srgbClr val="323333"/>
                  </a:solidFill>
                </a:defRPr>
              </a:pPr>
              <a:r>
                <a:rPr sz="1687"/>
                <a:t>EOF</a:t>
              </a:r>
            </a:p>
          </p:txBody>
        </p:sp>
        <p:pic>
          <p:nvPicPr>
            <p:cNvPr id="275" name="File: my_file.txt… File: my_file.txt1st line2nd line 3rd lineEOF" descr="File: my_file.txt… File: my_file.txt1st line2nd line 3rd lineEOF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2794000" cy="2832100"/>
            </a:xfrm>
            <a:prstGeom prst="rect">
              <a:avLst/>
            </a:prstGeom>
            <a:effectLst/>
          </p:spPr>
        </p:pic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8DAFDB8A-1710-43F7-431F-6FDBF5B72BA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146" r="52985"/>
          <a:stretch/>
        </p:blipFill>
        <p:spPr>
          <a:xfrm>
            <a:off x="1103482" y="1332754"/>
            <a:ext cx="4787900" cy="274123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Conditional loop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Conditional loop</a:t>
            </a:r>
          </a:p>
        </p:txBody>
      </p:sp>
      <p:sp>
        <p:nvSpPr>
          <p:cNvPr id="281" name="Use the while loop to continue an action until a condition is not satisfied anymore"/>
          <p:cNvSpPr txBox="1">
            <a:spLocks noGrp="1"/>
          </p:cNvSpPr>
          <p:nvPr>
            <p:ph type="body" idx="1"/>
          </p:nvPr>
        </p:nvSpPr>
        <p:spPr>
          <a:xfrm>
            <a:off x="916216" y="1153587"/>
            <a:ext cx="9810750" cy="4018359"/>
          </a:xfrm>
          <a:prstGeom prst="rect">
            <a:avLst/>
          </a:prstGeom>
        </p:spPr>
        <p:txBody>
          <a:bodyPr anchor="t"/>
          <a:lstStyle/>
          <a:p>
            <a:pPr marL="11113" indent="0">
              <a:buNone/>
            </a:pPr>
            <a:r>
              <a:rPr dirty="0"/>
              <a:t>Use the </a:t>
            </a:r>
            <a:r>
              <a:rPr sz="2531" b="1" dirty="0">
                <a:solidFill>
                  <a:srgbClr val="018001"/>
                </a:solidFill>
              </a:rPr>
              <a:t>while</a:t>
            </a:r>
            <a:r>
              <a:rPr dirty="0"/>
              <a:t> loop to continue an action until a condition is not satisfied anymore</a:t>
            </a:r>
          </a:p>
        </p:txBody>
      </p:sp>
      <p:sp>
        <p:nvSpPr>
          <p:cNvPr id="282" name="&gt;&gt;&gt; number_apples = 3…"/>
          <p:cNvSpPr txBox="1"/>
          <p:nvPr/>
        </p:nvSpPr>
        <p:spPr>
          <a:xfrm>
            <a:off x="1205650" y="1739003"/>
            <a:ext cx="6813352" cy="28421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>
            <a:spAutoFit/>
          </a:bodyPr>
          <a:lstStyle/>
          <a:p>
            <a:pPr defTabSz="321457">
              <a:defRPr sz="2400">
                <a:solidFill>
                  <a:srgbClr val="323333"/>
                </a:solidFill>
              </a:defRPr>
            </a:pPr>
            <a:r>
              <a:rPr sz="20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&gt;&gt;&gt;</a:t>
            </a: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number_apples</a:t>
            </a: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sz="20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sz="20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  <a:p>
            <a:pPr defTabSz="321457">
              <a:defRPr sz="2400">
                <a:solidFill>
                  <a:srgbClr val="323333"/>
                </a:solidFill>
              </a:defRPr>
            </a:pPr>
            <a:r>
              <a:rPr sz="20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&gt;&gt;&gt;</a:t>
            </a: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sz="2000" b="1" dirty="0">
                <a:solidFill>
                  <a:srgbClr val="01800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number_apples</a:t>
            </a: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sz="20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sz="20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defTabSz="321457">
              <a:defRPr sz="2400">
                <a:solidFill>
                  <a:srgbClr val="323333"/>
                </a:solidFill>
              </a:defRPr>
            </a:pPr>
            <a:r>
              <a:rPr sz="20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number_apples</a:t>
            </a: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sz="20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-=</a:t>
            </a: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sz="20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  <a:p>
            <a:pPr defTabSz="321457">
              <a:defRPr sz="2400">
                <a:solidFill>
                  <a:srgbClr val="BA2122"/>
                </a:solidFill>
              </a:defRPr>
            </a:pPr>
            <a:r>
              <a:rPr sz="20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  <a:r>
              <a:rPr sz="20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sz="2000" b="1" dirty="0">
                <a:solidFill>
                  <a:srgbClr val="01800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sz="2000" b="1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“Ate an </a:t>
            </a:r>
            <a:r>
              <a:rPr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apple,”</a:t>
            </a:r>
            <a:r>
              <a:rPr sz="2000" dirty="0" err="1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,number_apples,</a:t>
            </a:r>
            <a:r>
              <a:rPr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'left</a:t>
            </a: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sz="2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sz="2000" dirty="0">
              <a:solidFill>
                <a:srgbClr val="32333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321457">
              <a:defRPr sz="2400">
                <a:solidFill>
                  <a:srgbClr val="666666"/>
                </a:solidFill>
              </a:defRPr>
            </a:pP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  <a:r>
              <a:rPr sz="20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defTabSz="321457">
              <a:defRPr sz="2400">
                <a:solidFill>
                  <a:srgbClr val="323333"/>
                </a:solidFill>
              </a:defRPr>
            </a:pP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Ate an apple,  </a:t>
            </a:r>
            <a:r>
              <a:rPr sz="20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left</a:t>
            </a:r>
          </a:p>
          <a:p>
            <a:pPr defTabSz="321457">
              <a:defRPr sz="2400">
                <a:solidFill>
                  <a:srgbClr val="323333"/>
                </a:solidFill>
              </a:defRPr>
            </a:pP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Ate an apple,  </a:t>
            </a:r>
            <a:r>
              <a:rPr sz="20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left</a:t>
            </a:r>
          </a:p>
          <a:p>
            <a:pPr defTabSz="321457">
              <a:defRPr sz="2400">
                <a:solidFill>
                  <a:srgbClr val="323333"/>
                </a:solidFill>
              </a:defRPr>
            </a:pP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Ate an apple,  </a:t>
            </a:r>
            <a:r>
              <a:rPr sz="20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left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E0433A7-91F3-62A9-D83D-12E3E1D96859}"/>
              </a:ext>
            </a:extLst>
          </p:cNvPr>
          <p:cNvGrpSpPr/>
          <p:nvPr/>
        </p:nvGrpSpPr>
        <p:grpSpPr>
          <a:xfrm>
            <a:off x="6939577" y="3429000"/>
            <a:ext cx="4196983" cy="2668640"/>
            <a:chOff x="6939577" y="3429000"/>
            <a:chExt cx="4196983" cy="2668640"/>
          </a:xfrm>
        </p:grpSpPr>
        <p:pic>
          <p:nvPicPr>
            <p:cNvPr id="2" name="Image" descr="Image">
              <a:extLst>
                <a:ext uri="{FF2B5EF4-FFF2-40B4-BE49-F238E27FC236}">
                  <a16:creationId xmlns:a16="http://schemas.microsoft.com/office/drawing/2014/main" id="{FD105F24-5690-1E55-503B-736A2845E5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008972" y="3896106"/>
              <a:ext cx="4007428" cy="2201534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3" name="Rectangle">
              <a:extLst>
                <a:ext uri="{FF2B5EF4-FFF2-40B4-BE49-F238E27FC236}">
                  <a16:creationId xmlns:a16="http://schemas.microsoft.com/office/drawing/2014/main" id="{FDEF0CF6-35F1-3F30-F310-417290190341}"/>
                </a:ext>
              </a:extLst>
            </p:cNvPr>
            <p:cNvSpPr/>
            <p:nvPr/>
          </p:nvSpPr>
          <p:spPr>
            <a:xfrm>
              <a:off x="8252651" y="4074267"/>
              <a:ext cx="2257510" cy="219192"/>
            </a:xfrm>
            <a:prstGeom prst="rect">
              <a:avLst/>
            </a:prstGeom>
            <a:ln w="25400">
              <a:solidFill>
                <a:schemeClr val="accent5"/>
              </a:solidFill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lIns="35719" tIns="35719" rIns="35719" bIns="35719" anchor="ctr"/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812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EF7B42F-78F9-0D1C-7547-9213C3545A97}"/>
                </a:ext>
              </a:extLst>
            </p:cNvPr>
            <p:cNvSpPr txBox="1"/>
            <p:nvPr/>
          </p:nvSpPr>
          <p:spPr>
            <a:xfrm>
              <a:off x="6939577" y="3429000"/>
              <a:ext cx="4196983" cy="3539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H" dirty="0"/>
                <a:t>in case you need to terminate your loop…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2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# 1. try out this for loop…"/>
          <p:cNvSpPr txBox="1"/>
          <p:nvPr/>
        </p:nvSpPr>
        <p:spPr>
          <a:xfrm>
            <a:off x="911225" y="1125538"/>
            <a:ext cx="8093942" cy="53351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pPr defTabSz="321457">
              <a:defRPr sz="2200" i="1">
                <a:solidFill>
                  <a:srgbClr val="408080"/>
                </a:solidFill>
              </a:defRPr>
            </a:pPr>
            <a:r>
              <a:rPr sz="1800" dirty="0">
                <a:latin typeface="Courier New" panose="02070309020205020404" pitchFamily="49" charset="0"/>
                <a:cs typeface="Courier New" panose="02070309020205020404" pitchFamily="49" charset="0"/>
              </a:rPr>
              <a:t># 1. try out this for loop</a:t>
            </a:r>
            <a:endParaRPr sz="1800" dirty="0">
              <a:solidFill>
                <a:srgbClr val="32333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321457">
              <a:defRPr sz="2200">
                <a:solidFill>
                  <a:srgbClr val="BA2122"/>
                </a:solidFill>
              </a:defRPr>
            </a:pPr>
            <a:r>
              <a:rPr sz="18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sz="1800" dirty="0" err="1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my_number</a:t>
            </a:r>
            <a:r>
              <a:rPr sz="18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 range(6):</a:t>
            </a:r>
          </a:p>
          <a:p>
            <a:pPr defTabSz="321457">
              <a:defRPr sz="2200">
                <a:solidFill>
                  <a:srgbClr val="BA2122"/>
                </a:solidFill>
              </a:defRPr>
            </a:pPr>
            <a:r>
              <a:rPr lang="de-CH" sz="18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sz="18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</a:t>
            </a:r>
            <a:r>
              <a:rPr sz="1800" dirty="0" err="1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my_number</a:t>
            </a:r>
            <a:r>
              <a:rPr sz="18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defTabSz="321457">
              <a:defRPr sz="2200">
                <a:solidFill>
                  <a:srgbClr val="323333"/>
                </a:solidFill>
              </a:defRPr>
            </a:pPr>
            <a:endParaRPr sz="1800" dirty="0">
              <a:solidFill>
                <a:srgbClr val="32333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321457">
              <a:defRPr sz="2200" i="1">
                <a:solidFill>
                  <a:srgbClr val="408080"/>
                </a:solidFill>
              </a:defRPr>
            </a:pPr>
            <a:r>
              <a:rPr sz="1800" dirty="0">
                <a:latin typeface="Courier New" panose="02070309020205020404" pitchFamily="49" charset="0"/>
                <a:cs typeface="Courier New" panose="02070309020205020404" pitchFamily="49" charset="0"/>
              </a:rPr>
              <a:t># 2. A new loop key-word: </a:t>
            </a:r>
            <a:r>
              <a:rPr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continue</a:t>
            </a:r>
          </a:p>
          <a:p>
            <a:pPr defTabSz="321457">
              <a:defRPr sz="2200">
                <a:solidFill>
                  <a:srgbClr val="BA2122"/>
                </a:solidFill>
              </a:defRPr>
            </a:pPr>
            <a:r>
              <a:rPr sz="18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sz="1800" dirty="0" err="1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my_number</a:t>
            </a:r>
            <a:r>
              <a:rPr sz="18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 range(6):</a:t>
            </a:r>
          </a:p>
          <a:p>
            <a:pPr defTabSz="321457">
              <a:defRPr sz="2200">
                <a:solidFill>
                  <a:srgbClr val="BA2122"/>
                </a:solidFill>
              </a:defRPr>
            </a:pPr>
            <a:r>
              <a:rPr lang="de-CH" sz="18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sz="18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 </a:t>
            </a:r>
            <a:r>
              <a:rPr sz="1800" dirty="0" err="1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my_number</a:t>
            </a:r>
            <a:r>
              <a:rPr sz="18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== </a:t>
            </a:r>
            <a:r>
              <a:rPr lang="de-CH" sz="18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sz="18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defTabSz="321457">
              <a:defRPr sz="2200">
                <a:solidFill>
                  <a:srgbClr val="BA2122"/>
                </a:solidFill>
              </a:defRPr>
            </a:pPr>
            <a:r>
              <a:rPr sz="18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CH" sz="18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sz="1800" b="1" dirty="0" err="1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contin</a:t>
            </a:r>
            <a:r>
              <a:rPr lang="de-CH" sz="1800" b="1" dirty="0" err="1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ue</a:t>
            </a:r>
            <a:endParaRPr lang="de-CH" sz="1800" b="1" dirty="0">
              <a:solidFill>
                <a:srgbClr val="32333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321457">
              <a:defRPr sz="2200">
                <a:solidFill>
                  <a:srgbClr val="BA2122"/>
                </a:solidFill>
              </a:defRPr>
            </a:pPr>
            <a:r>
              <a:rPr lang="de-CH" sz="1800" b="1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GB" sz="18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</a:t>
            </a:r>
            <a:r>
              <a:rPr lang="en-GB" sz="1800" dirty="0" err="1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my_number</a:t>
            </a:r>
            <a:r>
              <a:rPr lang="en-GB" sz="18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de-CH" sz="1800" b="1" dirty="0">
              <a:solidFill>
                <a:srgbClr val="32333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321457">
              <a:defRPr sz="2200">
                <a:solidFill>
                  <a:srgbClr val="BA2122"/>
                </a:solidFill>
              </a:defRPr>
            </a:pPr>
            <a:r>
              <a:rPr sz="18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</a:t>
            </a:r>
            <a:r>
              <a:rPr lang="en-US" sz="18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'after loop: ‘, </a:t>
            </a:r>
            <a:r>
              <a:rPr sz="1800" dirty="0" err="1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my_number</a:t>
            </a:r>
            <a:r>
              <a:rPr sz="18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defTabSz="321457">
              <a:defRPr sz="2200">
                <a:solidFill>
                  <a:srgbClr val="323333"/>
                </a:solidFill>
              </a:defRPr>
            </a:pPr>
            <a:endParaRPr sz="1800" dirty="0">
              <a:solidFill>
                <a:srgbClr val="32333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321457">
              <a:defRPr sz="2200" i="1">
                <a:solidFill>
                  <a:srgbClr val="408080"/>
                </a:solidFill>
              </a:defRPr>
            </a:pPr>
            <a:r>
              <a:rPr sz="1800" dirty="0">
                <a:latin typeface="Courier New" panose="02070309020205020404" pitchFamily="49" charset="0"/>
                <a:cs typeface="Courier New" panose="02070309020205020404" pitchFamily="49" charset="0"/>
              </a:rPr>
              <a:t># 3. try using </a:t>
            </a:r>
            <a:r>
              <a:rPr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break</a:t>
            </a:r>
            <a:r>
              <a:rPr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instead of continue</a:t>
            </a:r>
            <a:endParaRPr sz="1800" dirty="0">
              <a:solidFill>
                <a:srgbClr val="32333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321457">
              <a:defRPr sz="2200">
                <a:solidFill>
                  <a:srgbClr val="323333"/>
                </a:solidFill>
              </a:defRPr>
            </a:pPr>
            <a:endParaRPr sz="1800" dirty="0">
              <a:solidFill>
                <a:srgbClr val="32333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321457">
              <a:defRPr sz="2200" i="1">
                <a:solidFill>
                  <a:srgbClr val="408080"/>
                </a:solidFill>
              </a:defRPr>
            </a:pPr>
            <a:r>
              <a:rPr sz="1800" dirty="0">
                <a:latin typeface="Courier New" panose="02070309020205020404" pitchFamily="49" charset="0"/>
                <a:cs typeface="Courier New" panose="02070309020205020404" pitchFamily="49" charset="0"/>
              </a:rPr>
              <a:t># 4. when will this while loop finish?</a:t>
            </a:r>
          </a:p>
          <a:p>
            <a:pPr defTabSz="321457">
              <a:defRPr sz="2200">
                <a:solidFill>
                  <a:srgbClr val="BA2122"/>
                </a:solidFill>
              </a:defRPr>
            </a:pPr>
            <a:r>
              <a:rPr sz="1800" dirty="0" err="1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my_number</a:t>
            </a:r>
            <a:r>
              <a:rPr sz="18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1</a:t>
            </a:r>
          </a:p>
          <a:p>
            <a:pPr defTabSz="321457">
              <a:defRPr sz="2200">
                <a:solidFill>
                  <a:srgbClr val="BA2122"/>
                </a:solidFill>
              </a:defRPr>
            </a:pPr>
            <a:r>
              <a:rPr sz="18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 time import sleep</a:t>
            </a:r>
          </a:p>
          <a:p>
            <a:pPr defTabSz="321457">
              <a:defRPr sz="2200">
                <a:solidFill>
                  <a:srgbClr val="BA2122"/>
                </a:solidFill>
              </a:defRPr>
            </a:pPr>
            <a:r>
              <a:rPr sz="18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 </a:t>
            </a:r>
            <a:r>
              <a:rPr sz="1800" dirty="0" err="1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my_number</a:t>
            </a:r>
            <a:r>
              <a:rPr sz="18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 5:</a:t>
            </a:r>
          </a:p>
          <a:p>
            <a:pPr defTabSz="321457">
              <a:defRPr sz="2200">
                <a:solidFill>
                  <a:srgbClr val="BA2122"/>
                </a:solidFill>
              </a:defRPr>
            </a:pPr>
            <a:r>
              <a:rPr sz="18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print("hurray! my number is increasing:", </a:t>
            </a:r>
            <a:r>
              <a:rPr sz="1800" dirty="0" err="1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my_number</a:t>
            </a:r>
            <a:r>
              <a:rPr sz="18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de-CH" sz="1800" dirty="0">
              <a:solidFill>
                <a:srgbClr val="32333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321457">
              <a:defRPr sz="2200">
                <a:solidFill>
                  <a:srgbClr val="BA2122"/>
                </a:solidFill>
              </a:defRPr>
            </a:pPr>
            <a:r>
              <a:rPr sz="18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sleep(1)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D5BD25-A483-775C-F76B-20A5F5108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dirty="0"/>
              <a:t>Session IV:  Loops and friends</a:t>
            </a:r>
            <a:br>
              <a:rPr lang="en-GB" sz="3200" dirty="0"/>
            </a:br>
            <a:endParaRPr lang="en-CH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DEC3CC2-5EBD-EB37-0B7C-0C03C01DA370}"/>
              </a:ext>
            </a:extLst>
          </p:cNvPr>
          <p:cNvGrpSpPr/>
          <p:nvPr/>
        </p:nvGrpSpPr>
        <p:grpSpPr>
          <a:xfrm>
            <a:off x="8688289" y="4177547"/>
            <a:ext cx="3322390" cy="2376686"/>
            <a:chOff x="6853328" y="2959895"/>
            <a:chExt cx="4163072" cy="3137745"/>
          </a:xfrm>
        </p:grpSpPr>
        <p:pic>
          <p:nvPicPr>
            <p:cNvPr id="4" name="Image" descr="Image">
              <a:extLst>
                <a:ext uri="{FF2B5EF4-FFF2-40B4-BE49-F238E27FC236}">
                  <a16:creationId xmlns:a16="http://schemas.microsoft.com/office/drawing/2014/main" id="{E8C26710-193A-DBBD-F017-C5B1347AA8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08972" y="3896106"/>
              <a:ext cx="4007428" cy="2201534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5" name="Rectangle">
              <a:extLst>
                <a:ext uri="{FF2B5EF4-FFF2-40B4-BE49-F238E27FC236}">
                  <a16:creationId xmlns:a16="http://schemas.microsoft.com/office/drawing/2014/main" id="{615D2F0E-C076-2939-1548-07B405310553}"/>
                </a:ext>
              </a:extLst>
            </p:cNvPr>
            <p:cNvSpPr/>
            <p:nvPr/>
          </p:nvSpPr>
          <p:spPr>
            <a:xfrm>
              <a:off x="8252651" y="4074267"/>
              <a:ext cx="2257510" cy="219192"/>
            </a:xfrm>
            <a:prstGeom prst="rect">
              <a:avLst/>
            </a:prstGeom>
            <a:ln w="25400">
              <a:solidFill>
                <a:schemeClr val="accent5"/>
              </a:solidFill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lIns="35719" tIns="35719" rIns="35719" bIns="35719" anchor="ctr"/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sz="2812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2F28D67-0BF5-3895-47C4-D90516190647}"/>
                </a:ext>
              </a:extLst>
            </p:cNvPr>
            <p:cNvSpPr txBox="1"/>
            <p:nvPr/>
          </p:nvSpPr>
          <p:spPr>
            <a:xfrm>
              <a:off x="6853328" y="2959895"/>
              <a:ext cx="3338457" cy="812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H" dirty="0"/>
                <a:t>in case you need to terminate your loop…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5BD25-A483-775C-F76B-20A5F5108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dirty="0"/>
              <a:t>Discussion session IV:  Loops and friends</a:t>
            </a:r>
            <a:br>
              <a:rPr lang="en-GB" sz="3200" dirty="0"/>
            </a:br>
            <a:endParaRPr lang="en-CH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CF3A2C1-6D39-A770-3733-EC5248FA09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516" y="1125537"/>
            <a:ext cx="10369550" cy="2325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2005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5BD25-A483-775C-F76B-20A5F5108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dirty="0"/>
              <a:t>Discussion session IV:  Loops and friends</a:t>
            </a:r>
            <a:br>
              <a:rPr lang="en-GB" sz="3200" dirty="0"/>
            </a:br>
            <a:endParaRPr lang="en-CH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207C7B-8EEE-B997-9488-FB232F5383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225" y="1125538"/>
            <a:ext cx="10369550" cy="5531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78778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5BD25-A483-775C-F76B-20A5F5108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dirty="0"/>
              <a:t>Discussion session IV:  Loops and friends</a:t>
            </a:r>
            <a:br>
              <a:rPr lang="en-GB" sz="3200" dirty="0"/>
            </a:br>
            <a:endParaRPr lang="en-CH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53982A8-B2AE-BB93-EDB2-D56968C116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225" y="1125537"/>
            <a:ext cx="10148024" cy="5399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6880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python modul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python modules</a:t>
            </a:r>
          </a:p>
        </p:txBody>
      </p:sp>
      <p:pic>
        <p:nvPicPr>
          <p:cNvPr id="290" name="20160115-things-never-to-but-at-supermarket-.tiff" descr="20160115-things-never-to-but-at-supermarket-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432" y="1268760"/>
            <a:ext cx="6098977" cy="457423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Today’s goal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Today’s goals</a:t>
            </a:r>
          </a:p>
        </p:txBody>
      </p:sp>
      <p:sp>
        <p:nvSpPr>
          <p:cNvPr id="155" name="get your hands dirty with the basics…"/>
          <p:cNvSpPr txBox="1">
            <a:spLocks noGrp="1"/>
          </p:cNvSpPr>
          <p:nvPr>
            <p:ph type="body" idx="1"/>
          </p:nvPr>
        </p:nvSpPr>
        <p:spPr>
          <a:xfrm>
            <a:off x="1675805" y="1946672"/>
            <a:ext cx="7929702" cy="4329573"/>
          </a:xfrm>
          <a:prstGeom prst="rect">
            <a:avLst/>
          </a:prstGeom>
        </p:spPr>
        <p:txBody>
          <a:bodyPr anchor="t"/>
          <a:lstStyle/>
          <a:p>
            <a:r>
              <a:t>get your hands dirty with the basics</a:t>
            </a:r>
          </a:p>
          <a:p>
            <a:pPr lvl="1">
              <a:buSzPct val="171000"/>
              <a:buChar char="-"/>
            </a:pPr>
            <a:r>
              <a:t>simple statements, for loops, control flow</a:t>
            </a:r>
          </a:p>
          <a:p>
            <a:r>
              <a:t>learn how to read a sequence file, extract useful information</a:t>
            </a:r>
          </a:p>
        </p:txBody>
      </p:sp>
      <p:pic>
        <p:nvPicPr>
          <p:cNvPr id="156" name="conversion.png" descr="conversi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5220" y="4338705"/>
            <a:ext cx="5661561" cy="223750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url?sa=i&amp;rct=j&amp;q=&amp;esrc=s&amp;source=images&amp;cd=&amp;cad=rja&amp;uact=8&amp;ved=0ahUKEwiUg8ut4tLMAhWC5xoKHaFRAYAQjRwIBw&amp;url=http%3A%2F%2Finteractivepython.org%2Frunestone%2Fstatic%2Fpip%2FPythonModules%2Fmodules.png" descr="url?sa=i&amp;rct=j&amp;q=&amp;esrc=s&amp;source=images&amp;cd=&amp;cad=rja&amp;uact=8&amp;ved=0ahUKEwiUg8ut4tLMAhWC5xoKHaFRAYAQjRwIBw&amp;url=http%3A%2F%2Finteractivepython.org%2Frunestone%2Fstatic%2Fpip%2FPythonModules%2Fmodules.png">
            <a:extLst>
              <a:ext uri="{FF2B5EF4-FFF2-40B4-BE49-F238E27FC236}">
                <a16:creationId xmlns:a16="http://schemas.microsoft.com/office/drawing/2014/main" id="{38B25410-66D7-96AE-9EE0-BA7C0BFF00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5619" y="1539344"/>
            <a:ext cx="3816424" cy="2795618"/>
          </a:xfrm>
          <a:prstGeom prst="rect">
            <a:avLst/>
          </a:prstGeom>
          <a:ln w="12700">
            <a:miter lim="400000"/>
          </a:ln>
        </p:spPr>
      </p:pic>
      <p:sp>
        <p:nvSpPr>
          <p:cNvPr id="295" name="Import statemen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Import statement</a:t>
            </a:r>
          </a:p>
        </p:txBody>
      </p:sp>
      <p:sp>
        <p:nvSpPr>
          <p:cNvPr id="296" name="Use import to load additional modules for more functionalities…"/>
          <p:cNvSpPr txBox="1">
            <a:spLocks noGrp="1"/>
          </p:cNvSpPr>
          <p:nvPr>
            <p:ph type="body" idx="1"/>
          </p:nvPr>
        </p:nvSpPr>
        <p:spPr>
          <a:xfrm>
            <a:off x="925948" y="1152150"/>
            <a:ext cx="9810750" cy="4018359"/>
          </a:xfrm>
          <a:prstGeom prst="rect">
            <a:avLst/>
          </a:prstGeom>
        </p:spPr>
        <p:txBody>
          <a:bodyPr anchor="t"/>
          <a:lstStyle/>
          <a:p>
            <a:pPr marL="541338" indent="-317500">
              <a:buChar char="•"/>
            </a:pPr>
            <a:r>
              <a:rPr sz="2400" dirty="0"/>
              <a:t>Use </a:t>
            </a:r>
            <a:r>
              <a:rPr sz="2400" b="1" dirty="0">
                <a:solidFill>
                  <a:srgbClr val="018001"/>
                </a:solidFill>
              </a:rPr>
              <a:t>import </a:t>
            </a:r>
            <a:r>
              <a:rPr sz="2400" dirty="0"/>
              <a:t>to load additional modules for more functionalities</a:t>
            </a:r>
          </a:p>
          <a:p>
            <a:pPr marL="541338" indent="-317500">
              <a:buChar char="•"/>
            </a:pPr>
            <a:endParaRPr lang="de-CH" sz="3600" dirty="0"/>
          </a:p>
          <a:p>
            <a:pPr marL="541338" indent="-317500">
              <a:buChar char="•"/>
            </a:pPr>
            <a:r>
              <a:rPr sz="2400" dirty="0"/>
              <a:t>For example the </a:t>
            </a:r>
            <a:r>
              <a:rPr sz="2400" b="1" dirty="0">
                <a:solidFill>
                  <a:srgbClr val="0433FF"/>
                </a:solidFill>
              </a:rPr>
              <a:t>math </a:t>
            </a:r>
            <a:r>
              <a:rPr sz="2400" dirty="0"/>
              <a:t>module:</a:t>
            </a:r>
          </a:p>
        </p:txBody>
      </p:sp>
      <p:sp>
        <p:nvSpPr>
          <p:cNvPr id="303" name="more details at: https://docs.python.org/3/library/math.html"/>
          <p:cNvSpPr txBox="1"/>
          <p:nvPr/>
        </p:nvSpPr>
        <p:spPr>
          <a:xfrm>
            <a:off x="1487488" y="5926946"/>
            <a:ext cx="5615320" cy="3317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400" u="sng">
                <a:hlinkClick r:id="rId3"/>
              </a:defRPr>
            </a:lvl1pPr>
          </a:lstStyle>
          <a:p>
            <a:pPr>
              <a:defRPr u="none"/>
            </a:pPr>
            <a:r>
              <a:rPr sz="1687" dirty="0"/>
              <a:t>more details at: https://</a:t>
            </a:r>
            <a:r>
              <a:rPr sz="1687" dirty="0" err="1"/>
              <a:t>docs.python.org</a:t>
            </a:r>
            <a:r>
              <a:rPr sz="1687" dirty="0"/>
              <a:t>/3/library/</a:t>
            </a:r>
            <a:r>
              <a:rPr sz="1687" dirty="0" err="1"/>
              <a:t>math.html</a:t>
            </a:r>
            <a:endParaRPr sz="1687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1E9EA48-DB14-4391-80FD-2CB61AEFA37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7647"/>
          <a:stretch/>
        </p:blipFill>
        <p:spPr>
          <a:xfrm>
            <a:off x="551384" y="3169342"/>
            <a:ext cx="7200379" cy="2605109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3179" y="1954737"/>
            <a:ext cx="2107280" cy="1180077"/>
          </a:xfrm>
          <a:prstGeom prst="rect">
            <a:avLst/>
          </a:prstGeom>
          <a:ln w="12700">
            <a:miter lim="400000"/>
          </a:ln>
        </p:spPr>
      </p:pic>
      <p:sp>
        <p:nvSpPr>
          <p:cNvPr id="305" name="Much more to discove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Much more to discover</a:t>
            </a:r>
          </a:p>
        </p:txBody>
      </p:sp>
      <p:sp>
        <p:nvSpPr>
          <p:cNvPr id="306" name="ipython magics make your life a lot easier…"/>
          <p:cNvSpPr txBox="1">
            <a:spLocks noGrp="1"/>
          </p:cNvSpPr>
          <p:nvPr>
            <p:ph type="body" sz="half" idx="1"/>
          </p:nvPr>
        </p:nvSpPr>
        <p:spPr>
          <a:xfrm>
            <a:off x="911225" y="1170170"/>
            <a:ext cx="7649370" cy="3254732"/>
          </a:xfrm>
          <a:prstGeom prst="rect">
            <a:avLst/>
          </a:prstGeom>
        </p:spPr>
        <p:txBody>
          <a:bodyPr/>
          <a:lstStyle/>
          <a:p>
            <a:pPr marL="414323" indent="-235735" defTabSz="328600">
              <a:spcBef>
                <a:spcPts val="1336"/>
              </a:spcBef>
              <a:buChar char="•"/>
              <a:defRPr sz="3360"/>
            </a:pPr>
            <a:r>
              <a:rPr sz="2400" dirty="0" err="1"/>
              <a:t>ipython</a:t>
            </a:r>
            <a:r>
              <a:rPr sz="2400" dirty="0"/>
              <a:t> magics make your life a lot easier</a:t>
            </a:r>
          </a:p>
          <a:p>
            <a:pPr marL="750067" lvl="1" indent="-321457" defTabSz="328600">
              <a:spcBef>
                <a:spcPts val="1336"/>
              </a:spcBef>
              <a:buChar char="•"/>
              <a:defRPr sz="3360"/>
            </a:pPr>
            <a:r>
              <a:rPr sz="2400" dirty="0"/>
              <a:t>time your code, debug it, call other languages</a:t>
            </a:r>
          </a:p>
          <a:p>
            <a:pPr marL="414323" indent="-235735" defTabSz="328600">
              <a:spcBef>
                <a:spcPts val="1336"/>
              </a:spcBef>
              <a:buChar char="•"/>
              <a:defRPr sz="3360"/>
            </a:pPr>
            <a:r>
              <a:rPr sz="2400" dirty="0"/>
              <a:t>make python lightning fast using </a:t>
            </a:r>
            <a:r>
              <a:rPr sz="2400" dirty="0" err="1"/>
              <a:t>numpy</a:t>
            </a:r>
            <a:r>
              <a:rPr sz="2400" dirty="0"/>
              <a:t>, </a:t>
            </a:r>
            <a:r>
              <a:rPr sz="2400" dirty="0" err="1"/>
              <a:t>scipy</a:t>
            </a:r>
            <a:r>
              <a:rPr sz="2400" dirty="0"/>
              <a:t>, and </a:t>
            </a:r>
            <a:r>
              <a:rPr sz="2400" dirty="0" err="1"/>
              <a:t>cython</a:t>
            </a:r>
            <a:r>
              <a:rPr sz="2400" dirty="0"/>
              <a:t>/</a:t>
            </a:r>
            <a:r>
              <a:rPr sz="2400" dirty="0" err="1"/>
              <a:t>pypy</a:t>
            </a:r>
            <a:r>
              <a:rPr sz="2400" dirty="0"/>
              <a:t>/</a:t>
            </a:r>
            <a:r>
              <a:rPr sz="2400" dirty="0" err="1"/>
              <a:t>numba</a:t>
            </a:r>
            <a:endParaRPr sz="2400" dirty="0"/>
          </a:p>
          <a:p>
            <a:pPr marL="414323" indent="-235735" defTabSz="328600">
              <a:spcBef>
                <a:spcPts val="1336"/>
              </a:spcBef>
              <a:buChar char="•"/>
              <a:defRPr sz="3360"/>
            </a:pPr>
            <a:r>
              <a:rPr sz="2400" dirty="0"/>
              <a:t>visualize your data with seaborn, bokeh and matplotlib</a:t>
            </a:r>
          </a:p>
        </p:txBody>
      </p:sp>
      <p:pic>
        <p:nvPicPr>
          <p:cNvPr id="307" name="Image" descr="Image"/>
          <p:cNvPicPr>
            <a:picLocks noChangeAspect="1"/>
          </p:cNvPicPr>
          <p:nvPr/>
        </p:nvPicPr>
        <p:blipFill>
          <a:blip r:embed="rId3"/>
          <a:srcRect l="17364" t="17364" r="17364" b="17364"/>
          <a:stretch>
            <a:fillRect/>
          </a:stretch>
        </p:blipFill>
        <p:spPr>
          <a:xfrm>
            <a:off x="9186915" y="1053521"/>
            <a:ext cx="1822372" cy="1020528"/>
          </a:xfrm>
          <a:prstGeom prst="rect">
            <a:avLst/>
          </a:prstGeom>
          <a:ln w="12700">
            <a:miter lim="400000"/>
          </a:ln>
        </p:spPr>
      </p:pic>
      <p:pic>
        <p:nvPicPr>
          <p:cNvPr id="309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64351" y="3188056"/>
            <a:ext cx="1744935" cy="778989"/>
          </a:xfrm>
          <a:prstGeom prst="rect">
            <a:avLst/>
          </a:prstGeom>
          <a:ln w="12700">
            <a:miter lim="400000"/>
          </a:ln>
        </p:spPr>
      </p:pic>
      <p:pic>
        <p:nvPicPr>
          <p:cNvPr id="310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4343" y="4149080"/>
            <a:ext cx="10056116" cy="184016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Further read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Further reading</a:t>
            </a:r>
          </a:p>
        </p:txBody>
      </p:sp>
      <p:sp>
        <p:nvSpPr>
          <p:cNvPr id="313" name="https://snakify.org/ (interactive tutorial)…"/>
          <p:cNvSpPr txBox="1">
            <a:spLocks noGrp="1"/>
          </p:cNvSpPr>
          <p:nvPr>
            <p:ph type="body" idx="1"/>
          </p:nvPr>
        </p:nvSpPr>
        <p:spPr>
          <a:xfrm>
            <a:off x="911224" y="1125538"/>
            <a:ext cx="10369549" cy="4018359"/>
          </a:xfrm>
          <a:prstGeom prst="rect">
            <a:avLst/>
          </a:prstGeom>
        </p:spPr>
        <p:txBody>
          <a:bodyPr/>
          <a:lstStyle/>
          <a:p>
            <a:pPr marL="443789" indent="-285293" defTabSz="291633">
              <a:spcBef>
                <a:spcPts val="1195"/>
              </a:spcBef>
              <a:defRPr sz="2982"/>
            </a:pPr>
            <a:r>
              <a:rPr sz="2400" u="sng" dirty="0">
                <a:hlinkClick r:id="rId2"/>
              </a:rPr>
              <a:t>https://snakify.org/</a:t>
            </a:r>
            <a:r>
              <a:rPr sz="2400" dirty="0"/>
              <a:t> (interactive tutorial)</a:t>
            </a:r>
          </a:p>
          <a:p>
            <a:pPr marL="443789" indent="-285293" defTabSz="291633">
              <a:spcBef>
                <a:spcPts val="1195"/>
              </a:spcBef>
              <a:defRPr sz="2982"/>
            </a:pPr>
            <a:r>
              <a:rPr sz="2400" u="sng" dirty="0">
                <a:hlinkClick r:id="rId3"/>
              </a:rPr>
              <a:t>http://www.diveintopython.net/</a:t>
            </a:r>
            <a:r>
              <a:rPr sz="2400" dirty="0"/>
              <a:t>(comprehensive, general purpose)</a:t>
            </a:r>
          </a:p>
          <a:p>
            <a:pPr marL="443789" indent="-285293" defTabSz="291633">
              <a:spcBef>
                <a:spcPts val="1195"/>
              </a:spcBef>
              <a:defRPr sz="2982"/>
            </a:pPr>
            <a:r>
              <a:rPr sz="2400" u="sng" dirty="0">
                <a:hlinkClick r:id="rId4"/>
              </a:rPr>
              <a:t>http://swcarpentry.github.io/python-novice-inflammation/</a:t>
            </a:r>
            <a:r>
              <a:rPr sz="2400" dirty="0"/>
              <a:t> (scientific python by example)</a:t>
            </a:r>
          </a:p>
          <a:p>
            <a:pPr marL="443789" indent="-285293" defTabSz="291633">
              <a:spcBef>
                <a:spcPts val="1195"/>
              </a:spcBef>
              <a:defRPr sz="2982"/>
            </a:pPr>
            <a:r>
              <a:rPr sz="2400" u="sng" dirty="0">
                <a:hlinkClick r:id="rId5"/>
              </a:rPr>
              <a:t>http://www.scipy-lectures.org/intro/intro.html</a:t>
            </a:r>
            <a:r>
              <a:rPr sz="2400" dirty="0"/>
              <a:t> (intro by the scientific python consortium)</a:t>
            </a:r>
          </a:p>
          <a:p>
            <a:pPr marL="443789" indent="-285293" defTabSz="291633">
              <a:spcBef>
                <a:spcPts val="1195"/>
              </a:spcBef>
              <a:defRPr sz="2982"/>
            </a:pPr>
            <a:r>
              <a:rPr sz="2400" u="sng" dirty="0">
                <a:hlinkClick r:id="rId6"/>
              </a:rPr>
              <a:t>https://github.com/dblyon/pandasintro</a:t>
            </a:r>
            <a:r>
              <a:rPr sz="2400" dirty="0"/>
              <a:t> (extensive introduction to pandas)</a:t>
            </a:r>
          </a:p>
          <a:p>
            <a:pPr marL="443789" indent="-285293" defTabSz="291633">
              <a:spcBef>
                <a:spcPts val="1195"/>
              </a:spcBef>
              <a:defRPr sz="2982"/>
            </a:pPr>
            <a:r>
              <a:rPr sz="2400" dirty="0">
                <a:hlinkClick r:id="rId7"/>
              </a:rPr>
              <a:t>https://cs50.harvard.edu/college/2021/spring/weeks/0/</a:t>
            </a:r>
            <a:r>
              <a:rPr lang="de-CH" sz="2400" dirty="0"/>
              <a:t> </a:t>
            </a:r>
            <a:endParaRPr sz="2400" dirty="0"/>
          </a:p>
        </p:txBody>
      </p:sp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Exercise sess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Exercise session</a:t>
            </a:r>
          </a:p>
        </p:txBody>
      </p:sp>
      <p:sp>
        <p:nvSpPr>
          <p:cNvPr id="316" name="Create a new Python3 Jupyter Notebook, save it to the folder /Bio334/02_python_introduction/exercises and start exploring…">
            <a:hlinkClick r:id="" action="ppaction://hlinkshowjump?jump=nextslide"/>
          </p:cNvPr>
          <p:cNvSpPr txBox="1">
            <a:spLocks noGrp="1"/>
          </p:cNvSpPr>
          <p:nvPr>
            <p:ph type="body" sz="half" idx="1"/>
          </p:nvPr>
        </p:nvSpPr>
        <p:spPr>
          <a:xfrm>
            <a:off x="919870" y="1125538"/>
            <a:ext cx="7120818" cy="4018360"/>
          </a:xfrm>
          <a:prstGeom prst="rect">
            <a:avLst/>
          </a:prstGeom>
        </p:spPr>
        <p:txBody>
          <a:bodyPr/>
          <a:lstStyle/>
          <a:p>
            <a:pPr marL="593803" indent="-381731" defTabSz="390213">
              <a:spcBef>
                <a:spcPts val="1547"/>
              </a:spcBef>
              <a:buFont typeface="Arial" panose="020B0604020202020204" pitchFamily="34" charset="0"/>
              <a:buChar char="•"/>
              <a:defRPr sz="2660"/>
            </a:pPr>
            <a:r>
              <a:rPr sz="2400" dirty="0"/>
              <a:t>Create a new Python3 </a:t>
            </a:r>
            <a:r>
              <a:rPr sz="2400" dirty="0" err="1"/>
              <a:t>Jupyter</a:t>
            </a:r>
            <a:r>
              <a:rPr sz="2400" dirty="0"/>
              <a:t> Notebook, save it to the folder </a:t>
            </a:r>
            <a:r>
              <a:rPr sz="2400" i="1" dirty="0"/>
              <a:t>/Bio334/02_python_introduction/exercises</a:t>
            </a:r>
            <a:r>
              <a:rPr sz="2400" dirty="0"/>
              <a:t> and start exploring</a:t>
            </a:r>
          </a:p>
          <a:p>
            <a:pPr marL="593803" indent="-381731" defTabSz="390213">
              <a:spcBef>
                <a:spcPts val="3164"/>
              </a:spcBef>
              <a:buFont typeface="Arial" panose="020B0604020202020204" pitchFamily="34" charset="0"/>
              <a:buChar char="•"/>
              <a:defRPr sz="2660"/>
            </a:pPr>
            <a:r>
              <a:rPr sz="2400" dirty="0"/>
              <a:t>Change the name of your newly created file by right clicking on </a:t>
            </a:r>
            <a:r>
              <a:rPr sz="2400" i="1" dirty="0" err="1"/>
              <a:t>Untitled.ipynb</a:t>
            </a:r>
            <a:endParaRPr sz="2400" i="1" dirty="0"/>
          </a:p>
          <a:p>
            <a:pPr marL="593803" indent="-381731" defTabSz="390213">
              <a:spcBef>
                <a:spcPts val="1547"/>
              </a:spcBef>
              <a:buFont typeface="Arial" panose="020B0604020202020204" pitchFamily="34" charset="0"/>
              <a:buChar char="•"/>
              <a:defRPr sz="2660"/>
            </a:pPr>
            <a:r>
              <a:rPr sz="2400" dirty="0"/>
              <a:t>To execute a cell press Shift + </a:t>
            </a:r>
            <a:r>
              <a:rPr sz="2400" dirty="0" err="1"/>
              <a:t>Ente</a:t>
            </a:r>
            <a:r>
              <a:rPr lang="de-CH" sz="2400" dirty="0" err="1"/>
              <a:t>r</a:t>
            </a:r>
            <a:endParaRPr lang="de-CH" sz="2400" dirty="0"/>
          </a:p>
          <a:p>
            <a:pPr marL="593803" indent="-381731" defTabSz="390213">
              <a:spcBef>
                <a:spcPts val="1547"/>
              </a:spcBef>
              <a:buFont typeface="Arial" panose="020B0604020202020204" pitchFamily="34" charset="0"/>
              <a:buChar char="•"/>
              <a:defRPr sz="2660"/>
            </a:pPr>
            <a:endParaRPr sz="2400" dirty="0"/>
          </a:p>
        </p:txBody>
      </p:sp>
      <p:pic>
        <p:nvPicPr>
          <p:cNvPr id="31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5183" y="1125538"/>
            <a:ext cx="1143001" cy="1571626"/>
          </a:xfrm>
          <a:prstGeom prst="rect">
            <a:avLst/>
          </a:prstGeom>
          <a:ln w="12700">
            <a:miter lim="400000"/>
          </a:ln>
        </p:spPr>
      </p:pic>
      <p:pic>
        <p:nvPicPr>
          <p:cNvPr id="319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0687" y="3089771"/>
            <a:ext cx="3983080" cy="374418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optional exercise slides follow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optional exercise slides follow</a:t>
            </a:r>
          </a:p>
        </p:txBody>
      </p:sp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Learn the basics of Pandas, a powerful python module for data analysis, including reading, writing, filtering, merging, arithmetic operations on and sorting of tabular data"/>
          <p:cNvSpPr txBox="1">
            <a:spLocks noGrp="1"/>
          </p:cNvSpPr>
          <p:nvPr>
            <p:ph type="body" idx="1"/>
          </p:nvPr>
        </p:nvSpPr>
        <p:spPr>
          <a:xfrm>
            <a:off x="977767" y="1157145"/>
            <a:ext cx="10303008" cy="3765624"/>
          </a:xfrm>
          <a:prstGeom prst="rect">
            <a:avLst/>
          </a:prstGeom>
        </p:spPr>
        <p:txBody>
          <a:bodyPr anchor="t"/>
          <a:lstStyle/>
          <a:p>
            <a:pPr marL="0" indent="0">
              <a:buNone/>
            </a:pPr>
            <a:r>
              <a:rPr sz="2400" dirty="0"/>
              <a:t>Learn the basics of </a:t>
            </a:r>
            <a:r>
              <a:rPr sz="2400" b="1" dirty="0"/>
              <a:t>Pandas</a:t>
            </a:r>
            <a:r>
              <a:rPr sz="2400" dirty="0"/>
              <a:t>, a powerful python module for data analysis, including reading, writing, filtering, merging, arithmetic operations on and sorting of tabular data</a:t>
            </a:r>
          </a:p>
        </p:txBody>
      </p:sp>
      <p:sp>
        <p:nvSpPr>
          <p:cNvPr id="324" name="Optional Exercise #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7600"/>
            </a:lvl1pPr>
          </a:lstStyle>
          <a:p>
            <a:r>
              <a:rPr sz="3200" dirty="0"/>
              <a:t>Optional Exercise #3</a:t>
            </a:r>
          </a:p>
        </p:txBody>
      </p:sp>
      <p:pic>
        <p:nvPicPr>
          <p:cNvPr id="325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8170" y="2814204"/>
            <a:ext cx="3168350" cy="1872208"/>
          </a:xfrm>
          <a:prstGeom prst="rect">
            <a:avLst/>
          </a:prstGeom>
          <a:ln w="12700">
            <a:miter lim="400000"/>
          </a:ln>
        </p:spPr>
      </p:pic>
      <p:pic>
        <p:nvPicPr>
          <p:cNvPr id="326" name="Image" descr="Image"/>
          <p:cNvPicPr>
            <a:picLocks noChangeAspect="1"/>
          </p:cNvPicPr>
          <p:nvPr/>
        </p:nvPicPr>
        <p:blipFill>
          <a:blip r:embed="rId3"/>
          <a:srcRect l="1952" t="4132"/>
          <a:stretch>
            <a:fillRect/>
          </a:stretch>
        </p:blipFill>
        <p:spPr>
          <a:xfrm>
            <a:off x="1010428" y="2816884"/>
            <a:ext cx="4289205" cy="1657243"/>
          </a:xfrm>
          <a:prstGeom prst="rect">
            <a:avLst/>
          </a:prstGeom>
          <a:ln w="12700">
            <a:miter lim="400000"/>
          </a:ln>
        </p:spPr>
      </p:pic>
      <p:pic>
        <p:nvPicPr>
          <p:cNvPr id="327" name="conversion.png" descr="conversion.png"/>
          <p:cNvPicPr>
            <a:picLocks noChangeAspect="1"/>
          </p:cNvPicPr>
          <p:nvPr/>
        </p:nvPicPr>
        <p:blipFill>
          <a:blip r:embed="rId4"/>
          <a:srcRect l="28254" r="28254"/>
          <a:stretch>
            <a:fillRect/>
          </a:stretch>
        </p:blipFill>
        <p:spPr>
          <a:xfrm>
            <a:off x="4647045" y="2563833"/>
            <a:ext cx="2969499" cy="269848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Optional Exercise #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7600"/>
            </a:lvl1pPr>
          </a:lstStyle>
          <a:p>
            <a:r>
              <a:rPr sz="3200" dirty="0"/>
              <a:t>Optional Exercise #4</a:t>
            </a:r>
          </a:p>
        </p:txBody>
      </p:sp>
      <p:sp>
        <p:nvSpPr>
          <p:cNvPr id="330" name="create a pipeline to infer simple ecological relationships in the Human Microbiome"/>
          <p:cNvSpPr txBox="1">
            <a:spLocks noGrp="1"/>
          </p:cNvSpPr>
          <p:nvPr>
            <p:ph type="body" idx="1"/>
          </p:nvPr>
        </p:nvSpPr>
        <p:spPr>
          <a:xfrm>
            <a:off x="911224" y="1151233"/>
            <a:ext cx="10369549" cy="4329574"/>
          </a:xfrm>
          <a:prstGeom prst="rect">
            <a:avLst/>
          </a:prstGeom>
        </p:spPr>
        <p:txBody>
          <a:bodyPr anchor="t"/>
          <a:lstStyle/>
          <a:p>
            <a:pPr marL="0" indent="0">
              <a:buNone/>
            </a:pPr>
            <a:r>
              <a:rPr lang="de-CH" sz="2400" b="1" dirty="0"/>
              <a:t>C</a:t>
            </a:r>
            <a:r>
              <a:rPr sz="2400" b="1" dirty="0" err="1"/>
              <a:t>reate</a:t>
            </a:r>
            <a:r>
              <a:rPr sz="2400" b="1" dirty="0"/>
              <a:t> a pipeline</a:t>
            </a:r>
            <a:r>
              <a:rPr sz="2400" dirty="0"/>
              <a:t> to infer simple ecological relationships in the Human Microbiome </a:t>
            </a:r>
          </a:p>
        </p:txBody>
      </p:sp>
      <p:pic>
        <p:nvPicPr>
          <p:cNvPr id="33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0056" y="2821634"/>
            <a:ext cx="3423881" cy="2174628"/>
          </a:xfrm>
          <a:prstGeom prst="rect">
            <a:avLst/>
          </a:prstGeom>
          <a:ln w="12700">
            <a:miter lim="400000"/>
          </a:ln>
        </p:spPr>
      </p:pic>
      <p:pic>
        <p:nvPicPr>
          <p:cNvPr id="332" name="Image" descr="Image"/>
          <p:cNvPicPr>
            <a:picLocks noChangeAspect="1"/>
          </p:cNvPicPr>
          <p:nvPr/>
        </p:nvPicPr>
        <p:blipFill>
          <a:blip r:embed="rId3"/>
          <a:srcRect b="42192"/>
          <a:stretch>
            <a:fillRect/>
          </a:stretch>
        </p:blipFill>
        <p:spPr>
          <a:xfrm>
            <a:off x="1097038" y="2347742"/>
            <a:ext cx="5032361" cy="312241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Optional exercise sess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Optional exercise session</a:t>
            </a:r>
          </a:p>
        </p:txBody>
      </p:sp>
      <p:sp>
        <p:nvSpPr>
          <p:cNvPr id="335" name="Create a new text document and rename it, giving it a “.py” ending…">
            <a:hlinkClick r:id="" action="ppaction://hlinkshowjump?jump=nextslide"/>
          </p:cNvPr>
          <p:cNvSpPr txBox="1">
            <a:spLocks noGrp="1"/>
          </p:cNvSpPr>
          <p:nvPr>
            <p:ph type="body" idx="1"/>
          </p:nvPr>
        </p:nvSpPr>
        <p:spPr>
          <a:xfrm>
            <a:off x="929760" y="1149062"/>
            <a:ext cx="10062783" cy="4018359"/>
          </a:xfrm>
          <a:prstGeom prst="rect">
            <a:avLst/>
          </a:prstGeom>
        </p:spPr>
        <p:txBody>
          <a:bodyPr/>
          <a:lstStyle/>
          <a:p>
            <a:pPr marL="534988" indent="-311150">
              <a:buChar char="•"/>
            </a:pPr>
            <a:r>
              <a:rPr sz="2400" dirty="0"/>
              <a:t>Create a new </a:t>
            </a:r>
            <a:r>
              <a:rPr lang="de-CH" sz="2400" dirty="0" err="1"/>
              <a:t>python</a:t>
            </a:r>
            <a:r>
              <a:rPr lang="de-CH" sz="2400" dirty="0"/>
              <a:t> </a:t>
            </a:r>
            <a:r>
              <a:rPr lang="de-CH" sz="2400" dirty="0" err="1"/>
              <a:t>file</a:t>
            </a:r>
            <a:r>
              <a:rPr lang="de-CH" sz="2400" dirty="0"/>
              <a:t> in </a:t>
            </a:r>
            <a:r>
              <a:rPr lang="de-CH" sz="2400" dirty="0" err="1"/>
              <a:t>JupyterLab</a:t>
            </a:r>
            <a:r>
              <a:rPr lang="de-CH" sz="2400" dirty="0"/>
              <a:t> </a:t>
            </a:r>
          </a:p>
          <a:p>
            <a:pPr marL="534988" indent="-311150">
              <a:buChar char="•"/>
            </a:pPr>
            <a:r>
              <a:rPr sz="2400" dirty="0"/>
              <a:t>To execute, launch a terminal tab and enter</a:t>
            </a:r>
          </a:p>
          <a:p>
            <a:pPr marL="876988" lvl="4" indent="-311150"/>
            <a:r>
              <a:rPr sz="2400" dirty="0" err="1">
                <a:solidFill>
                  <a:srgbClr val="323333"/>
                </a:solidFill>
              </a:rPr>
              <a:t>ipython</a:t>
            </a:r>
            <a:r>
              <a:rPr sz="2400" dirty="0">
                <a:solidFill>
                  <a:srgbClr val="323333"/>
                </a:solidFill>
              </a:rPr>
              <a:t> &lt;</a:t>
            </a:r>
            <a:r>
              <a:rPr sz="2400" dirty="0" err="1">
                <a:solidFill>
                  <a:srgbClr val="323333"/>
                </a:solidFill>
              </a:rPr>
              <a:t>script_name</a:t>
            </a:r>
            <a:r>
              <a:rPr sz="2400" dirty="0">
                <a:solidFill>
                  <a:srgbClr val="323333"/>
                </a:solidFill>
              </a:rPr>
              <a:t>&gt;.</a:t>
            </a:r>
            <a:r>
              <a:rPr sz="2400" dirty="0" err="1">
                <a:solidFill>
                  <a:srgbClr val="323333"/>
                </a:solidFill>
              </a:rPr>
              <a:t>py</a:t>
            </a:r>
            <a:endParaRPr sz="2400" dirty="0">
              <a:solidFill>
                <a:srgbClr val="323333"/>
              </a:solidFill>
            </a:endParaRPr>
          </a:p>
          <a:p>
            <a:pPr marL="534988" indent="-311150">
              <a:buChar char="•"/>
            </a:pPr>
            <a:endParaRPr sz="2400" dirty="0">
              <a:solidFill>
                <a:srgbClr val="323333"/>
              </a:solidFill>
            </a:endParaRPr>
          </a:p>
          <a:p>
            <a:pPr marL="534988" indent="-311150">
              <a:buChar char="•"/>
            </a:pPr>
            <a:r>
              <a:rPr sz="2400" dirty="0">
                <a:solidFill>
                  <a:srgbClr val="323333"/>
                </a:solidFill>
              </a:rPr>
              <a:t>Good luck!</a:t>
            </a:r>
          </a:p>
        </p:txBody>
      </p:sp>
    </p:spTree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sys modu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b="1">
                <a:solidFill>
                  <a:srgbClr val="0433FF"/>
                </a:solidFill>
              </a:rPr>
              <a:t>sys</a:t>
            </a:r>
            <a:r>
              <a:t> module</a:t>
            </a:r>
          </a:p>
        </p:txBody>
      </p:sp>
      <p:sp>
        <p:nvSpPr>
          <p:cNvPr id="338" name="A built-in module that contains system-specific parameters and functions…"/>
          <p:cNvSpPr txBox="1">
            <a:spLocks noGrp="1"/>
          </p:cNvSpPr>
          <p:nvPr>
            <p:ph type="body" idx="1"/>
          </p:nvPr>
        </p:nvSpPr>
        <p:spPr>
          <a:xfrm>
            <a:off x="911225" y="1125538"/>
            <a:ext cx="10369550" cy="4018359"/>
          </a:xfrm>
          <a:prstGeom prst="rect">
            <a:avLst/>
          </a:prstGeom>
        </p:spPr>
        <p:txBody>
          <a:bodyPr anchor="t"/>
          <a:lstStyle/>
          <a:p>
            <a:pPr>
              <a:buFont typeface="Arial" panose="020B0604020202020204" pitchFamily="34" charset="0"/>
              <a:buChar char="•"/>
            </a:pPr>
            <a:r>
              <a:rPr sz="2400" dirty="0"/>
              <a:t>A built-in module that contains system-specific parameters and functions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sz="2400" dirty="0"/>
              <a:t>For example we can use it to read arguments from the command line:</a:t>
            </a:r>
          </a:p>
        </p:txBody>
      </p:sp>
      <p:grpSp>
        <p:nvGrpSpPr>
          <p:cNvPr id="341" name="Script: say_hello.py…"/>
          <p:cNvGrpSpPr/>
          <p:nvPr/>
        </p:nvGrpSpPr>
        <p:grpSpPr>
          <a:xfrm>
            <a:off x="1271363" y="2410619"/>
            <a:ext cx="8161247" cy="1473398"/>
            <a:chOff x="0" y="0"/>
            <a:chExt cx="11607106" cy="2095500"/>
          </a:xfrm>
        </p:grpSpPr>
        <p:sp>
          <p:nvSpPr>
            <p:cNvPr id="340" name="Script: say_hello.py…"/>
            <p:cNvSpPr txBox="1"/>
            <p:nvPr/>
          </p:nvSpPr>
          <p:spPr>
            <a:xfrm>
              <a:off x="38100" y="73351"/>
              <a:ext cx="8442197" cy="19487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5719" tIns="35719" rIns="35719" bIns="35719" numCol="1" anchor="ctr">
              <a:spAutoFit/>
            </a:bodyPr>
            <a:lstStyle/>
            <a:p>
              <a:pPr defTabSz="321457">
                <a:defRPr sz="2400" b="1" i="1">
                  <a:solidFill>
                    <a:srgbClr val="929292"/>
                  </a:solidFill>
                </a:defRPr>
              </a:pPr>
              <a:r>
                <a:rPr sz="1687"/>
                <a:t>Script: say_hello.py</a:t>
              </a:r>
            </a:p>
            <a:p>
              <a:pPr defTabSz="321457">
                <a:defRPr sz="2400" b="1">
                  <a:solidFill>
                    <a:srgbClr val="018001"/>
                  </a:solidFill>
                </a:defRPr>
              </a:pPr>
              <a:r>
                <a:rPr sz="1687"/>
                <a:t>import</a:t>
              </a:r>
              <a:r>
                <a:rPr sz="1687">
                  <a:solidFill>
                    <a:srgbClr val="323333"/>
                  </a:solidFill>
                </a:rPr>
                <a:t> </a:t>
              </a:r>
              <a:r>
                <a:rPr sz="1687">
                  <a:solidFill>
                    <a:srgbClr val="0433FF"/>
                  </a:solidFill>
                </a:rPr>
                <a:t>sys</a:t>
              </a:r>
            </a:p>
            <a:p>
              <a:pPr defTabSz="321457">
                <a:defRPr sz="2400">
                  <a:solidFill>
                    <a:srgbClr val="BA2122"/>
                  </a:solidFill>
                </a:defRPr>
              </a:pPr>
              <a:r>
                <a:rPr sz="1687" b="1">
                  <a:solidFill>
                    <a:srgbClr val="018001"/>
                  </a:solidFill>
                </a:rPr>
                <a:t>print</a:t>
              </a:r>
              <a:r>
                <a:rPr sz="1687" b="1">
                  <a:solidFill>
                    <a:srgbClr val="323333"/>
                  </a:solidFill>
                </a:rPr>
                <a:t>(</a:t>
              </a:r>
              <a:r>
                <a:rPr sz="1687"/>
                <a:t>‘Hello there'</a:t>
              </a:r>
              <a:r>
                <a:rPr sz="1687">
                  <a:solidFill>
                    <a:srgbClr val="323333"/>
                  </a:solidFill>
                </a:rPr>
                <a:t>, sys</a:t>
              </a:r>
              <a:r>
                <a:rPr sz="1687">
                  <a:solidFill>
                    <a:srgbClr val="666666"/>
                  </a:solidFill>
                </a:rPr>
                <a:t>.</a:t>
              </a:r>
              <a:r>
                <a:rPr sz="1687">
                  <a:solidFill>
                    <a:srgbClr val="323333"/>
                  </a:solidFill>
                </a:rPr>
                <a:t>argv[</a:t>
              </a:r>
              <a:r>
                <a:rPr sz="1687">
                  <a:solidFill>
                    <a:srgbClr val="666666"/>
                  </a:solidFill>
                </a:rPr>
                <a:t>1</a:t>
              </a:r>
              <a:r>
                <a:rPr sz="1687">
                  <a:solidFill>
                    <a:srgbClr val="323333"/>
                  </a:solidFill>
                </a:rPr>
                <a:t>])</a:t>
              </a:r>
            </a:p>
            <a:p>
              <a:pPr defTabSz="321457">
                <a:defRPr sz="2400" i="1">
                  <a:solidFill>
                    <a:srgbClr val="408080"/>
                  </a:solidFill>
                </a:defRPr>
              </a:pPr>
              <a:r>
                <a:rPr sz="1687">
                  <a:solidFill>
                    <a:srgbClr val="323333"/>
                  </a:solidFill>
                </a:rPr>
                <a:t>   </a:t>
              </a:r>
              <a:r>
                <a:rPr sz="1687"/>
                <a:t># Command line arguments are in sys.argv[1], sys.argv[2]...</a:t>
              </a:r>
              <a:endParaRPr sz="1687">
                <a:solidFill>
                  <a:srgbClr val="323333"/>
                </a:solidFill>
              </a:endParaRPr>
            </a:p>
            <a:p>
              <a:pPr defTabSz="321457">
                <a:defRPr sz="2400" i="1">
                  <a:solidFill>
                    <a:srgbClr val="408080"/>
                  </a:solidFill>
                </a:defRPr>
              </a:pPr>
              <a:r>
                <a:rPr sz="1687">
                  <a:solidFill>
                    <a:srgbClr val="323333"/>
                  </a:solidFill>
                </a:rPr>
                <a:t>   </a:t>
              </a:r>
              <a:r>
                <a:rPr sz="1687"/>
                <a:t># sys.argv[0] is the script name itself</a:t>
              </a:r>
            </a:p>
          </p:txBody>
        </p:sp>
        <p:pic>
          <p:nvPicPr>
            <p:cNvPr id="339" name="Script: say_hello.py… Script: say_hello.pyimport sysprint(‘Hello there', sys.argv[1])   # Command line arguments are in sys.argv[1], sys.argv[2]...   # sys.argv[0] is the script name itself" descr="Script: say_hello.py… Script: say_hello.pyimport sysprint(‘Hello there', sys.argv[1])   # Command line arguments are in sys.argv[1], sys.argv[2]...   # sys.argv[0] is the script name itself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1607106" cy="2095500"/>
            </a:xfrm>
            <a:prstGeom prst="rect">
              <a:avLst/>
            </a:prstGeom>
            <a:effectLst/>
          </p:spPr>
        </p:pic>
      </p:grpSp>
      <p:grpSp>
        <p:nvGrpSpPr>
          <p:cNvPr id="344" name="davide$ python say_hello.py bio334_Students…"/>
          <p:cNvGrpSpPr/>
          <p:nvPr/>
        </p:nvGrpSpPr>
        <p:grpSpPr>
          <a:xfrm>
            <a:off x="1265758" y="4124911"/>
            <a:ext cx="8134946" cy="696516"/>
            <a:chOff x="0" y="0"/>
            <a:chExt cx="11569700" cy="990600"/>
          </a:xfrm>
        </p:grpSpPr>
        <p:sp>
          <p:nvSpPr>
            <p:cNvPr id="343" name="davide$ python say_hello.py bio334_Students…"/>
            <p:cNvSpPr txBox="1"/>
            <p:nvPr/>
          </p:nvSpPr>
          <p:spPr>
            <a:xfrm>
              <a:off x="38100" y="74763"/>
              <a:ext cx="11493500" cy="84107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5719" tIns="35719" rIns="35719" bIns="35719" numCol="1" anchor="ctr">
              <a:spAutoFit/>
            </a:bodyPr>
            <a:lstStyle/>
            <a:p>
              <a:pPr algn="l">
                <a:defRPr sz="2400">
                  <a:solidFill>
                    <a:srgbClr val="FFFFFF"/>
                  </a:solidFill>
                </a:defRPr>
              </a:pPr>
              <a:r>
                <a:rPr sz="1687"/>
                <a:t>davide$ python say_hello.py </a:t>
              </a:r>
              <a:r>
                <a:rPr sz="1687" b="1">
                  <a:solidFill>
                    <a:srgbClr val="FF4013"/>
                  </a:solidFill>
                </a:rPr>
                <a:t>bio334_Students</a:t>
              </a:r>
            </a:p>
            <a:p>
              <a:pPr algn="l">
                <a:defRPr sz="2400" b="1">
                  <a:solidFill>
                    <a:srgbClr val="FFFFFF"/>
                  </a:solidFill>
                </a:defRPr>
              </a:pPr>
              <a:r>
                <a:rPr sz="1687"/>
                <a:t>Hello there </a:t>
              </a:r>
              <a:r>
                <a:rPr sz="1687">
                  <a:solidFill>
                    <a:srgbClr val="FF4013"/>
                  </a:solidFill>
                </a:rPr>
                <a:t>bio334_Students</a:t>
              </a:r>
            </a:p>
          </p:txBody>
        </p:sp>
        <p:pic>
          <p:nvPicPr>
            <p:cNvPr id="342" name="davide$ python say_hello.py bio334_Students… davide$ python say_hello.py bio334_StudentsHello there bio334_Students" descr="davide$ python say_hello.py bio334_Students… davide$ python say_hello.py bio334_StudentsHello there bio334_Students"/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1569700" cy="990600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os modu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b="1" dirty="0" err="1">
                <a:solidFill>
                  <a:srgbClr val="0433FF"/>
                </a:solidFill>
              </a:rPr>
              <a:t>os</a:t>
            </a:r>
            <a:r>
              <a:rPr dirty="0"/>
              <a:t> module</a:t>
            </a:r>
          </a:p>
        </p:txBody>
      </p:sp>
      <p:sp>
        <p:nvSpPr>
          <p:cNvPr id="347" name="Another built-in module that contains miscellaneous operating system interfaces…"/>
          <p:cNvSpPr txBox="1">
            <a:spLocks noGrp="1"/>
          </p:cNvSpPr>
          <p:nvPr>
            <p:ph type="body" sz="quarter" idx="4294967295"/>
          </p:nvPr>
        </p:nvSpPr>
        <p:spPr>
          <a:xfrm>
            <a:off x="926380" y="1138292"/>
            <a:ext cx="10354395" cy="2290708"/>
          </a:xfrm>
          <a:prstGeom prst="rect">
            <a:avLst/>
          </a:prstGeom>
        </p:spPr>
        <p:txBody>
          <a:bodyPr anchor="t"/>
          <a:lstStyle/>
          <a:p>
            <a:pPr marL="534988" indent="-349250" defTabSz="250558">
              <a:spcBef>
                <a:spcPts val="984"/>
              </a:spcBef>
              <a:buFont typeface="Arial" panose="020B0604020202020204" pitchFamily="34" charset="0"/>
              <a:buChar char="•"/>
              <a:defRPr sz="2562"/>
            </a:pPr>
            <a:r>
              <a:rPr dirty="0"/>
              <a:t>Another built-in module that contains miscellaneous operating system interfaces</a:t>
            </a:r>
          </a:p>
          <a:p>
            <a:pPr marL="534988" indent="-349250" defTabSz="250558">
              <a:spcBef>
                <a:spcPts val="984"/>
              </a:spcBef>
              <a:buFont typeface="Arial" panose="020B0604020202020204" pitchFamily="34" charset="0"/>
              <a:buChar char="•"/>
              <a:defRPr sz="2562"/>
            </a:pPr>
            <a:r>
              <a:rPr dirty="0"/>
              <a:t>For example we can use it to obtain the name of the user currently logged in:</a:t>
            </a:r>
          </a:p>
        </p:txBody>
      </p:sp>
      <p:pic>
        <p:nvPicPr>
          <p:cNvPr id="34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0134" y="5820502"/>
            <a:ext cx="8686981" cy="488818"/>
          </a:xfrm>
          <a:prstGeom prst="rect">
            <a:avLst/>
          </a:prstGeom>
          <a:ln w="12700">
            <a:miter lim="400000"/>
          </a:ln>
        </p:spPr>
      </p:pic>
      <p:pic>
        <p:nvPicPr>
          <p:cNvPr id="349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0134" y="3356991"/>
            <a:ext cx="6943222" cy="1980369"/>
          </a:xfrm>
          <a:prstGeom prst="rect">
            <a:avLst/>
          </a:prstGeom>
          <a:ln w="12700">
            <a:miter lim="400000"/>
          </a:ln>
        </p:spPr>
      </p:pic>
      <p:sp>
        <p:nvSpPr>
          <p:cNvPr id="350" name="Script: check_directory.py"/>
          <p:cNvSpPr txBox="1"/>
          <p:nvPr/>
        </p:nvSpPr>
        <p:spPr>
          <a:xfrm>
            <a:off x="1490134" y="2970777"/>
            <a:ext cx="2776402" cy="3317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 algn="l" defTabSz="457200">
              <a:defRPr sz="2400" b="1" i="1">
                <a:solidFill>
                  <a:srgbClr val="929292"/>
                </a:solidFill>
              </a:defRPr>
            </a:lvl1pPr>
          </a:lstStyle>
          <a:p>
            <a:r>
              <a:rPr sz="1687" dirty="0"/>
              <a:t>Script: </a:t>
            </a:r>
            <a:r>
              <a:rPr sz="1687" dirty="0" err="1"/>
              <a:t>check_directory.py</a:t>
            </a:r>
            <a:endParaRPr sz="1687" dirty="0"/>
          </a:p>
        </p:txBody>
      </p:sp>
      <p:sp>
        <p:nvSpPr>
          <p:cNvPr id="351" name="Run the script in a terminal window"/>
          <p:cNvSpPr txBox="1"/>
          <p:nvPr/>
        </p:nvSpPr>
        <p:spPr>
          <a:xfrm>
            <a:off x="1490134" y="5463826"/>
            <a:ext cx="3699732" cy="3317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 algn="l" defTabSz="457200">
              <a:defRPr sz="2400" b="1" i="1">
                <a:solidFill>
                  <a:srgbClr val="929292"/>
                </a:solidFill>
              </a:defRPr>
            </a:lvl1pPr>
          </a:lstStyle>
          <a:p>
            <a:r>
              <a:rPr sz="1687"/>
              <a:t>Run the script in a terminal window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Today’s program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Today’s program</a:t>
            </a:r>
          </a:p>
        </p:txBody>
      </p:sp>
      <p:sp>
        <p:nvSpPr>
          <p:cNvPr id="159" name="Introduction to programming basic concepts with small hands-on sessions in JupyterLab using iPython…"/>
          <p:cNvSpPr txBox="1">
            <a:spLocks noGrp="1"/>
          </p:cNvSpPr>
          <p:nvPr>
            <p:ph type="body" idx="1"/>
          </p:nvPr>
        </p:nvSpPr>
        <p:spPr>
          <a:xfrm>
            <a:off x="927620" y="1125538"/>
            <a:ext cx="10929019" cy="4967287"/>
          </a:xfrm>
          <a:prstGeom prst="rect">
            <a:avLst/>
          </a:prstGeom>
        </p:spPr>
        <p:txBody>
          <a:bodyPr/>
          <a:lstStyle/>
          <a:p>
            <a:pPr marL="642485" indent="-457200" defTabSz="340923">
              <a:spcBef>
                <a:spcPts val="1336"/>
              </a:spcBef>
              <a:buFont typeface="+mj-lt"/>
              <a:buAutoNum type="arabicPeriod"/>
              <a:defRPr sz="3486"/>
            </a:pPr>
            <a:r>
              <a:rPr sz="2400" dirty="0"/>
              <a:t>Introduction to programming</a:t>
            </a:r>
            <a:r>
              <a:rPr lang="en-US" sz="2400" dirty="0"/>
              <a:t>:</a:t>
            </a:r>
            <a:br>
              <a:rPr sz="2400" dirty="0"/>
            </a:br>
            <a:r>
              <a:rPr lang="en-US" sz="2400" dirty="0"/>
              <a:t>refresh the </a:t>
            </a:r>
            <a:r>
              <a:rPr sz="2400" dirty="0"/>
              <a:t>basic concepts with small hands-on sessions in </a:t>
            </a:r>
            <a:r>
              <a:rPr sz="2400" dirty="0" err="1"/>
              <a:t>JupyterLab</a:t>
            </a:r>
            <a:endParaRPr sz="2400" dirty="0"/>
          </a:p>
          <a:p>
            <a:pPr marL="642485" indent="-457200" defTabSz="340923">
              <a:spcBef>
                <a:spcPts val="1336"/>
              </a:spcBef>
              <a:buFont typeface="+mj-lt"/>
              <a:buAutoNum type="arabicPeriod"/>
              <a:defRPr sz="3486"/>
            </a:pPr>
            <a:r>
              <a:rPr sz="2400" dirty="0"/>
              <a:t>Break</a:t>
            </a:r>
          </a:p>
          <a:p>
            <a:pPr marL="642485" indent="-457200" defTabSz="340923">
              <a:spcBef>
                <a:spcPts val="1336"/>
              </a:spcBef>
              <a:buFont typeface="+mj-lt"/>
              <a:buAutoNum type="arabicPeriod"/>
              <a:defRPr sz="3486"/>
            </a:pPr>
            <a:r>
              <a:rPr sz="2400" dirty="0"/>
              <a:t>Writing Python code to solve Exercises 1 and 2 (and optional Exercises 3 and 4)</a:t>
            </a:r>
          </a:p>
          <a:p>
            <a:pPr marL="642485" indent="-457200" defTabSz="340923">
              <a:spcBef>
                <a:spcPts val="1336"/>
              </a:spcBef>
              <a:buFont typeface="+mj-lt"/>
              <a:buAutoNum type="arabicPeriod"/>
              <a:defRPr sz="3486"/>
            </a:pPr>
            <a:r>
              <a:rPr sz="2400" dirty="0"/>
              <a:t>Optional: go through solutions of exercise 1 and 2</a:t>
            </a:r>
            <a:r>
              <a:rPr lang="de-CH" sz="2400" dirty="0"/>
              <a:t> </a:t>
            </a:r>
            <a:r>
              <a:rPr sz="2400" dirty="0"/>
              <a:t>at </a:t>
            </a:r>
            <a:r>
              <a:rPr sz="2400" b="1" dirty="0"/>
              <a:t>4pm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9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art 1:…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Part 1:</a:t>
            </a:r>
          </a:p>
          <a:p>
            <a:r>
              <a:rPr dirty="0"/>
              <a:t>Programming basics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Variabl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Variables</a:t>
            </a:r>
          </a:p>
        </p:txBody>
      </p:sp>
      <p:sp>
        <p:nvSpPr>
          <p:cNvPr id="164" name="Store a piece of data and give it a specific name with the “=“ (equal) operator…"/>
          <p:cNvSpPr txBox="1">
            <a:spLocks noGrp="1"/>
          </p:cNvSpPr>
          <p:nvPr>
            <p:ph type="body" idx="1"/>
          </p:nvPr>
        </p:nvSpPr>
        <p:spPr>
          <a:xfrm>
            <a:off x="943768" y="1157530"/>
            <a:ext cx="10696847" cy="831310"/>
          </a:xfrm>
          <a:prstGeom prst="rect">
            <a:avLst/>
          </a:prstGeom>
        </p:spPr>
        <p:txBody>
          <a:bodyPr anchor="t"/>
          <a:lstStyle/>
          <a:p>
            <a:pPr marL="0" indent="0">
              <a:spcBef>
                <a:spcPts val="600"/>
              </a:spcBef>
              <a:buSzPct val="100000"/>
              <a:buNone/>
            </a:pPr>
            <a:r>
              <a:rPr sz="2400" b="1" dirty="0"/>
              <a:t>Store</a:t>
            </a:r>
            <a:r>
              <a:rPr sz="2400" dirty="0"/>
              <a:t> a piece of data and give it a </a:t>
            </a:r>
            <a:r>
              <a:rPr sz="2400" b="1" dirty="0"/>
              <a:t>specific name </a:t>
            </a:r>
            <a:r>
              <a:rPr sz="2400" dirty="0"/>
              <a:t>with the “</a:t>
            </a:r>
            <a:r>
              <a:rPr sz="2400" b="1" dirty="0"/>
              <a:t>=</a:t>
            </a:r>
            <a:r>
              <a:rPr sz="2400" dirty="0"/>
              <a:t>“ (equal) operator</a:t>
            </a:r>
          </a:p>
        </p:txBody>
      </p:sp>
      <p:sp>
        <p:nvSpPr>
          <p:cNvPr id="165" name="a = 4…"/>
          <p:cNvSpPr txBox="1"/>
          <p:nvPr/>
        </p:nvSpPr>
        <p:spPr>
          <a:xfrm>
            <a:off x="1239120" y="1700808"/>
            <a:ext cx="10009112" cy="25343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pPr defTabSz="321457">
              <a:defRPr sz="2400">
                <a:solidFill>
                  <a:srgbClr val="323333"/>
                </a:solidFill>
              </a:defRPr>
            </a:pP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a = 4</a:t>
            </a:r>
          </a:p>
          <a:p>
            <a:pPr defTabSz="321457">
              <a:defRPr sz="2400">
                <a:solidFill>
                  <a:srgbClr val="323333"/>
                </a:solidFill>
              </a:defRPr>
            </a:pP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pi = 3.14159</a:t>
            </a:r>
          </a:p>
          <a:p>
            <a:pPr defTabSz="321457">
              <a:defRPr sz="2400">
                <a:solidFill>
                  <a:srgbClr val="323333"/>
                </a:solidFill>
              </a:defRPr>
            </a:pPr>
            <a:endParaRPr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321457">
              <a:defRPr sz="2400" i="1">
                <a:solidFill>
                  <a:srgbClr val="408080"/>
                </a:solidFill>
              </a:defRPr>
            </a:pPr>
            <a:r>
              <a:rPr sz="2000" dirty="0" err="1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my_string</a:t>
            </a:r>
            <a:r>
              <a:rPr sz="20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sz="20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sz="20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sz="2000" dirty="0">
                <a:solidFill>
                  <a:srgbClr val="BA212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"hello"</a:t>
            </a:r>
            <a:r>
              <a:rPr sz="20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defTabSz="321457">
              <a:defRPr sz="2400" i="1">
                <a:solidFill>
                  <a:srgbClr val="408080"/>
                </a:solidFill>
              </a:defRPr>
            </a:pP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# single and double ticks are equal</a:t>
            </a:r>
          </a:p>
          <a:p>
            <a:pPr defTabSz="321457">
              <a:defRPr sz="2400" i="1">
                <a:solidFill>
                  <a:srgbClr val="408080"/>
                </a:solidFill>
              </a:defRPr>
            </a:pP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# (just stick to one) ‘hello’ or “hello”</a:t>
            </a:r>
            <a:endParaRPr sz="2000" dirty="0">
              <a:solidFill>
                <a:srgbClr val="32333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321457">
              <a:defRPr sz="2400">
                <a:solidFill>
                  <a:srgbClr val="323333"/>
                </a:solidFill>
              </a:defRPr>
            </a:pPr>
            <a:endParaRPr sz="2000" dirty="0">
              <a:solidFill>
                <a:srgbClr val="32333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321457">
              <a:defRPr sz="2400">
                <a:solidFill>
                  <a:srgbClr val="BA2122"/>
                </a:solidFill>
              </a:defRPr>
            </a:pPr>
            <a:r>
              <a:rPr sz="2000" dirty="0" err="1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my_protein_sequence</a:t>
            </a:r>
            <a:r>
              <a:rPr sz="20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sz="20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sz="20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'MRHIAHTQRCLSRLTSLVALLLIVLP'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9DB241-7397-FC57-FA41-42A5FA3344EF}"/>
              </a:ext>
            </a:extLst>
          </p:cNvPr>
          <p:cNvSpPr txBox="1"/>
          <p:nvPr/>
        </p:nvSpPr>
        <p:spPr>
          <a:xfrm>
            <a:off x="892589" y="4581128"/>
            <a:ext cx="4548040" cy="18004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  <a:buSzPct val="100000"/>
            </a:pPr>
            <a:r>
              <a:rPr lang="en-GB" sz="2400" dirty="0"/>
              <a:t>Basic </a:t>
            </a:r>
            <a:r>
              <a:rPr lang="en-GB" sz="2400" b="1" dirty="0"/>
              <a:t>rules</a:t>
            </a:r>
            <a:r>
              <a:rPr lang="en-GB" sz="2400" dirty="0"/>
              <a:t> for variable names: </a:t>
            </a:r>
          </a:p>
          <a:p>
            <a:pPr marL="342900" lvl="1" indent="-342900">
              <a:spcBef>
                <a:spcPts val="6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GB" sz="2400" dirty="0"/>
              <a:t>NO spaces</a:t>
            </a:r>
          </a:p>
          <a:p>
            <a:pPr marL="342900" lvl="1" indent="-342900">
              <a:spcBef>
                <a:spcPts val="6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GB" sz="2400" dirty="0"/>
              <a:t>don’t start with numbers</a:t>
            </a:r>
          </a:p>
          <a:p>
            <a:pPr marL="342900" lvl="1" indent="-342900">
              <a:spcBef>
                <a:spcPts val="6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GB" sz="2400" dirty="0"/>
              <a:t>use descriptive names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5" grpId="0" uiExpand="1" build="p" animBg="1"/>
      <p:bldP spid="2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Operato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Operators</a:t>
            </a:r>
          </a:p>
        </p:txBody>
      </p:sp>
      <p:sp>
        <p:nvSpPr>
          <p:cNvPr id="168" name="Arithmetic operations…"/>
          <p:cNvSpPr txBox="1">
            <a:spLocks noGrp="1"/>
          </p:cNvSpPr>
          <p:nvPr>
            <p:ph type="body" idx="1"/>
          </p:nvPr>
        </p:nvSpPr>
        <p:spPr>
          <a:xfrm>
            <a:off x="935137" y="1165399"/>
            <a:ext cx="7358063" cy="2119586"/>
          </a:xfrm>
          <a:prstGeom prst="rect">
            <a:avLst/>
          </a:prstGeom>
        </p:spPr>
        <p:txBody>
          <a:bodyPr/>
          <a:lstStyle/>
          <a:p>
            <a:pPr marL="0" indent="0" defTabSz="266987">
              <a:spcBef>
                <a:spcPts val="1055"/>
              </a:spcBef>
              <a:buNone/>
              <a:defRPr sz="2730"/>
            </a:pPr>
            <a:r>
              <a:rPr sz="2400" dirty="0"/>
              <a:t>Arithmetic operations</a:t>
            </a:r>
          </a:p>
          <a:p>
            <a:pPr marL="622300" lvl="2" indent="-280988" defTabSz="266987">
              <a:spcBef>
                <a:spcPts val="1055"/>
              </a:spcBef>
              <a:buSzPct val="100000"/>
              <a:buFont typeface="Arial" panose="020B0604020202020204" pitchFamily="34" charset="0"/>
              <a:buChar char="•"/>
              <a:defRPr sz="2730"/>
            </a:pPr>
            <a:r>
              <a:rPr sz="2400" dirty="0"/>
              <a:t>addition </a:t>
            </a:r>
            <a:r>
              <a:rPr sz="2400" dirty="0">
                <a:solidFill>
                  <a:srgbClr val="666666"/>
                </a:solidFill>
              </a:rPr>
              <a:t>+</a:t>
            </a:r>
            <a:r>
              <a:rPr sz="2400" dirty="0"/>
              <a:t> , subtraction </a:t>
            </a:r>
            <a:r>
              <a:rPr sz="2400" dirty="0">
                <a:solidFill>
                  <a:srgbClr val="666666"/>
                </a:solidFill>
              </a:rPr>
              <a:t>-</a:t>
            </a:r>
            <a:r>
              <a:rPr sz="2400" dirty="0"/>
              <a:t> </a:t>
            </a:r>
          </a:p>
          <a:p>
            <a:pPr marL="622300" lvl="2" indent="-280988" defTabSz="266987">
              <a:spcBef>
                <a:spcPts val="1055"/>
              </a:spcBef>
              <a:buSzPct val="100000"/>
              <a:buFont typeface="Arial" panose="020B0604020202020204" pitchFamily="34" charset="0"/>
              <a:buChar char="•"/>
              <a:defRPr sz="2730"/>
            </a:pPr>
            <a:r>
              <a:rPr sz="2400" dirty="0"/>
              <a:t>division </a:t>
            </a:r>
            <a:r>
              <a:rPr sz="2400" dirty="0">
                <a:solidFill>
                  <a:srgbClr val="666666"/>
                </a:solidFill>
              </a:rPr>
              <a:t>/</a:t>
            </a:r>
            <a:r>
              <a:rPr sz="2400" dirty="0"/>
              <a:t>, multiplication </a:t>
            </a:r>
            <a:r>
              <a:rPr sz="2400" dirty="0">
                <a:solidFill>
                  <a:srgbClr val="666666"/>
                </a:solidFill>
              </a:rPr>
              <a:t>*</a:t>
            </a:r>
          </a:p>
          <a:p>
            <a:pPr marL="622300" lvl="2" indent="-280988" defTabSz="266987">
              <a:spcBef>
                <a:spcPts val="1055"/>
              </a:spcBef>
              <a:buSzPct val="100000"/>
              <a:buFont typeface="Arial" panose="020B0604020202020204" pitchFamily="34" charset="0"/>
              <a:buChar char="•"/>
              <a:defRPr sz="2730"/>
            </a:pPr>
            <a:r>
              <a:rPr sz="2400" dirty="0"/>
              <a:t>exponent </a:t>
            </a:r>
            <a:r>
              <a:rPr sz="2400" dirty="0">
                <a:solidFill>
                  <a:srgbClr val="666666"/>
                </a:solidFill>
              </a:rPr>
              <a:t>**</a:t>
            </a:r>
          </a:p>
        </p:txBody>
      </p:sp>
      <p:sp>
        <p:nvSpPr>
          <p:cNvPr id="169" name="&gt;&gt;&gt; 1 &lt; 2…"/>
          <p:cNvSpPr txBox="1"/>
          <p:nvPr/>
        </p:nvSpPr>
        <p:spPr>
          <a:xfrm>
            <a:off x="7069791" y="4365104"/>
            <a:ext cx="3130665" cy="19187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35719" tIns="35719" rIns="35719" bIns="35719" anchor="ctr">
            <a:spAutoFit/>
          </a:bodyPr>
          <a:lstStyle/>
          <a:p>
            <a:pPr defTabSz="321457">
              <a:defRPr sz="2400">
                <a:solidFill>
                  <a:srgbClr val="666666"/>
                </a:solidFill>
              </a:defRPr>
            </a:pP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</a:t>
            </a:r>
            <a:r>
              <a:rPr sz="20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sz="20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sz="20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endParaRPr sz="2000" dirty="0">
              <a:solidFill>
                <a:srgbClr val="32333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321457">
              <a:defRPr sz="2400">
                <a:solidFill>
                  <a:srgbClr val="018001"/>
                </a:solidFill>
              </a:defRPr>
            </a:pP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endParaRPr sz="2000" dirty="0">
              <a:solidFill>
                <a:srgbClr val="32333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321457">
              <a:defRPr sz="2400">
                <a:solidFill>
                  <a:srgbClr val="666666"/>
                </a:solidFill>
              </a:defRPr>
            </a:pP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</a:t>
            </a:r>
            <a:r>
              <a:rPr sz="20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23</a:t>
            </a:r>
            <a:r>
              <a:rPr sz="20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==</a:t>
            </a:r>
            <a:r>
              <a:rPr sz="20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45</a:t>
            </a:r>
            <a:endParaRPr sz="2000" dirty="0">
              <a:solidFill>
                <a:srgbClr val="32333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321457">
              <a:defRPr sz="2400">
                <a:solidFill>
                  <a:srgbClr val="018001"/>
                </a:solidFill>
              </a:defRPr>
            </a:pP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endParaRPr sz="2000" dirty="0">
              <a:solidFill>
                <a:srgbClr val="32333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321457">
              <a:defRPr sz="2400">
                <a:solidFill>
                  <a:srgbClr val="666666"/>
                </a:solidFill>
              </a:defRPr>
            </a:pP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</a:t>
            </a:r>
            <a:r>
              <a:rPr lang="en-GB" sz="20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2&lt;3 and 4!=3</a:t>
            </a:r>
            <a:endParaRPr lang="en-GB" sz="2000" dirty="0">
              <a:solidFill>
                <a:srgbClr val="32333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321457">
              <a:defRPr sz="2400">
                <a:solidFill>
                  <a:srgbClr val="018001"/>
                </a:solidFill>
              </a:defRPr>
            </a:pP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</a:p>
        </p:txBody>
      </p:sp>
      <p:sp>
        <p:nvSpPr>
          <p:cNvPr id="170" name="&gt;&gt;&gt; 2 + 3…"/>
          <p:cNvSpPr txBox="1"/>
          <p:nvPr/>
        </p:nvSpPr>
        <p:spPr>
          <a:xfrm>
            <a:off x="7125103" y="1165399"/>
            <a:ext cx="2842125" cy="22265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defTabSz="321457">
              <a:defRPr sz="2400">
                <a:solidFill>
                  <a:srgbClr val="666666"/>
                </a:solidFill>
              </a:defRPr>
            </a:pP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</a:t>
            </a:r>
            <a:r>
              <a:rPr sz="20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sz="20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sz="20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endParaRPr sz="2000" dirty="0">
              <a:solidFill>
                <a:srgbClr val="32333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321457">
              <a:defRPr sz="2400">
                <a:solidFill>
                  <a:srgbClr val="666666"/>
                </a:solidFill>
              </a:defRPr>
            </a:pP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endParaRPr sz="2000" dirty="0">
              <a:solidFill>
                <a:srgbClr val="32333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321457">
              <a:defRPr sz="2400">
                <a:solidFill>
                  <a:srgbClr val="666666"/>
                </a:solidFill>
              </a:defRPr>
            </a:pP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</a:t>
            </a:r>
            <a:r>
              <a:rPr sz="20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23</a:t>
            </a:r>
            <a:r>
              <a:rPr sz="20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sz="20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endParaRPr sz="2000" dirty="0">
              <a:solidFill>
                <a:srgbClr val="32333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321457">
              <a:defRPr sz="2400">
                <a:solidFill>
                  <a:srgbClr val="666666"/>
                </a:solidFill>
              </a:defRPr>
            </a:pP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20</a:t>
            </a:r>
            <a:endParaRPr sz="2000" dirty="0">
              <a:solidFill>
                <a:srgbClr val="32333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321457">
              <a:defRPr sz="2400">
                <a:solidFill>
                  <a:srgbClr val="666666"/>
                </a:solidFill>
              </a:defRPr>
            </a:pP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</a:t>
            </a:r>
            <a:r>
              <a:rPr sz="20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22.0</a:t>
            </a:r>
            <a:r>
              <a:rPr sz="20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sz="2000" dirty="0">
                <a:solidFill>
                  <a:srgbClr val="32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12</a:t>
            </a:r>
            <a:endParaRPr sz="2000" dirty="0">
              <a:solidFill>
                <a:srgbClr val="32333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321457">
              <a:defRPr sz="2400">
                <a:solidFill>
                  <a:srgbClr val="666666"/>
                </a:solidFill>
              </a:defRPr>
            </a:pP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1.8333333333333333</a:t>
            </a:r>
          </a:p>
          <a:p>
            <a:pPr defTabSz="321457">
              <a:defRPr sz="2400">
                <a:solidFill>
                  <a:srgbClr val="666666"/>
                </a:solidFill>
              </a:defRPr>
            </a:pPr>
            <a:r>
              <a:rPr sz="2000" dirty="0">
                <a:latin typeface="Courier New" panose="02070309020205020404" pitchFamily="49" charset="0"/>
                <a:cs typeface="Courier New" panose="02070309020205020404" pitchFamily="49" charset="0"/>
              </a:rPr>
              <a:t>&gt;&gt;&gt; (1 + 2) * 3</a:t>
            </a:r>
          </a:p>
        </p:txBody>
      </p:sp>
      <p:sp>
        <p:nvSpPr>
          <p:cNvPr id="2" name="Arithmetic operations…">
            <a:extLst>
              <a:ext uri="{FF2B5EF4-FFF2-40B4-BE49-F238E27FC236}">
                <a16:creationId xmlns:a16="http://schemas.microsoft.com/office/drawing/2014/main" id="{65976BD9-50EB-E8DC-E5BA-DAD069F46E25}"/>
              </a:ext>
            </a:extLst>
          </p:cNvPr>
          <p:cNvSpPr txBox="1">
            <a:spLocks/>
          </p:cNvSpPr>
          <p:nvPr/>
        </p:nvSpPr>
        <p:spPr bwMode="auto">
          <a:xfrm>
            <a:off x="959364" y="4051810"/>
            <a:ext cx="7358063" cy="24420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42000" indent="-342000" algn="l" rtl="0" eaLnBrk="1" fontAlgn="base" hangingPunct="1">
              <a:spcBef>
                <a:spcPts val="1687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4000" indent="-342000" algn="l" rtl="0" eaLnBrk="1" fontAlgn="base" hangingPunct="1">
              <a:spcBef>
                <a:spcPts val="1687"/>
              </a:spcBef>
              <a:spcAft>
                <a:spcPct val="0"/>
              </a:spcAft>
              <a:buFont typeface="Arial" charset="0"/>
              <a:buChar char="–"/>
              <a:defRPr sz="20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2pPr>
            <a:lvl3pPr marL="1026000" indent="-342000" algn="l" rtl="0" eaLnBrk="1" fontAlgn="base" hangingPunct="1">
              <a:spcBef>
                <a:spcPts val="1687"/>
              </a:spcBef>
              <a:spcAft>
                <a:spcPct val="0"/>
              </a:spcAft>
              <a:buFont typeface="Arial" charset="0"/>
              <a:buChar char="–"/>
              <a:defRPr sz="20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3pPr>
            <a:lvl4pPr marL="1368000" indent="-342000" algn="l" rtl="0" eaLnBrk="1" fontAlgn="base" hangingPunct="1">
              <a:spcBef>
                <a:spcPts val="1687"/>
              </a:spcBef>
              <a:spcAft>
                <a:spcPct val="0"/>
              </a:spcAft>
              <a:buFont typeface="Arial" charset="0"/>
              <a:buChar char="–"/>
              <a:defRPr sz="20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4pPr>
            <a:lvl5pPr marL="1710000" indent="-342000" algn="l" rtl="0" eaLnBrk="1" fontAlgn="base" hangingPunct="1">
              <a:spcBef>
                <a:spcPts val="1687"/>
              </a:spcBef>
              <a:spcAft>
                <a:spcPct val="0"/>
              </a:spcAft>
              <a:buFont typeface="Arial" charset="0"/>
              <a:buChar char="–"/>
              <a:defRPr sz="20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5pPr>
            <a:lvl6pPr marL="1895475" indent="-366713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6pPr>
            <a:lvl7pPr marL="2352675" indent="-366713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7pPr>
            <a:lvl8pPr marL="2809875" indent="-366713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8pPr>
            <a:lvl9pPr marL="3267075" indent="-366713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9pPr>
          </a:lstStyle>
          <a:p>
            <a:pPr marL="0" indent="0" defTabSz="266987">
              <a:spcBef>
                <a:spcPts val="1055"/>
              </a:spcBef>
              <a:buNone/>
              <a:defRPr sz="2730"/>
            </a:pPr>
            <a:r>
              <a:rPr lang="en-GB" sz="2400" kern="0" dirty="0"/>
              <a:t>Boolean operations</a:t>
            </a:r>
          </a:p>
          <a:p>
            <a:pPr marL="622300" lvl="2" indent="-280988" defTabSz="266987">
              <a:spcBef>
                <a:spcPts val="1055"/>
              </a:spcBef>
              <a:buSzPct val="100000"/>
              <a:buFont typeface="Arial" panose="020B0604020202020204" pitchFamily="34" charset="0"/>
              <a:buChar char="•"/>
              <a:defRPr sz="2730"/>
            </a:pPr>
            <a:r>
              <a:rPr lang="en-GB" sz="2400" kern="0" dirty="0"/>
              <a:t>return </a:t>
            </a:r>
            <a:r>
              <a:rPr lang="en-GB" sz="2400" kern="0" dirty="0">
                <a:solidFill>
                  <a:srgbClr val="018001"/>
                </a:solidFill>
              </a:rPr>
              <a:t>True</a:t>
            </a:r>
            <a:r>
              <a:rPr lang="en-GB" sz="2400" kern="0" dirty="0"/>
              <a:t> or </a:t>
            </a:r>
            <a:r>
              <a:rPr lang="en-GB" sz="2400" kern="0" dirty="0">
                <a:solidFill>
                  <a:srgbClr val="018001"/>
                </a:solidFill>
              </a:rPr>
              <a:t>False</a:t>
            </a:r>
          </a:p>
          <a:p>
            <a:pPr marL="622300" lvl="2" indent="-280988" defTabSz="266987">
              <a:spcBef>
                <a:spcPts val="1055"/>
              </a:spcBef>
              <a:buSzPct val="100000"/>
              <a:buFont typeface="Arial" panose="020B0604020202020204" pitchFamily="34" charset="0"/>
              <a:buChar char="•"/>
              <a:defRPr sz="2730"/>
            </a:pPr>
            <a:r>
              <a:rPr lang="en-GB" sz="2400" kern="0" dirty="0"/>
              <a:t>comparison operators: </a:t>
            </a:r>
            <a:r>
              <a:rPr lang="en-GB" sz="2400" kern="0" dirty="0">
                <a:latin typeface="Courier New" panose="02070309020205020404" pitchFamily="49" charset="0"/>
                <a:cs typeface="Courier New" panose="02070309020205020404" pitchFamily="49" charset="0"/>
              </a:rPr>
              <a:t>== , &gt; , &lt;  </a:t>
            </a:r>
          </a:p>
          <a:p>
            <a:pPr marL="622300" lvl="2" indent="-280988" defTabSz="266987">
              <a:spcBef>
                <a:spcPts val="1055"/>
              </a:spcBef>
              <a:buSzPct val="100000"/>
              <a:buFont typeface="Arial" panose="020B0604020202020204" pitchFamily="34" charset="0"/>
              <a:buChar char="•"/>
              <a:defRPr sz="2730"/>
            </a:pPr>
            <a:r>
              <a:rPr lang="en-GB" sz="2400" kern="0" dirty="0"/>
              <a:t>logical operators: </a:t>
            </a:r>
            <a:r>
              <a:rPr lang="en-GB" sz="2400" kern="0" dirty="0">
                <a:latin typeface="Courier New" panose="02070309020205020404" pitchFamily="49" charset="0"/>
                <a:cs typeface="Courier New" panose="02070309020205020404" pitchFamily="49" charset="0"/>
              </a:rPr>
              <a:t>and, or, not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9" grpId="0" animBg="1"/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art 1:…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Get ready for live sessions in </a:t>
            </a:r>
            <a:r>
              <a:rPr lang="en-GB" dirty="0" err="1"/>
              <a:t>JupyterLab</a:t>
            </a:r>
            <a:r>
              <a:rPr lang="en-GB" dirty="0"/>
              <a:t>: </a:t>
            </a:r>
            <a:br>
              <a:rPr lang="en-GB" dirty="0"/>
            </a:br>
            <a:r>
              <a:rPr lang="en-GB" dirty="0"/>
              <a:t>Download course files and launch </a:t>
            </a:r>
            <a:r>
              <a:rPr lang="en-GB" dirty="0" err="1"/>
              <a:t>JupyterLab</a:t>
            </a:r>
            <a:endParaRPr lang="en-GB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9322287-C54B-552C-3CAC-3DFF070A8B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1224" y="1412775"/>
            <a:ext cx="11280776" cy="5256311"/>
          </a:xfrm>
        </p:spPr>
        <p:txBody>
          <a:bodyPr/>
          <a:lstStyle/>
          <a:p>
            <a:pPr marL="641350" indent="-457200">
              <a:spcBef>
                <a:spcPts val="600"/>
              </a:spcBef>
              <a:buFont typeface="+mj-lt"/>
              <a:buAutoNum type="arabicPeriod"/>
            </a:pPr>
            <a:r>
              <a:rPr lang="en-GB" sz="2400" dirty="0"/>
              <a:t>open a </a:t>
            </a:r>
            <a:r>
              <a:rPr lang="en-GB" sz="2400" b="1" dirty="0"/>
              <a:t>Terminal window</a:t>
            </a:r>
            <a:r>
              <a:rPr lang="en-GB" sz="2400" dirty="0"/>
              <a:t> (e.g. Spotlight search: terminal):</a:t>
            </a:r>
          </a:p>
          <a:p>
            <a:pPr marL="641350" indent="-457200">
              <a:buFont typeface="+mj-lt"/>
              <a:buAutoNum type="arabicPeriod"/>
            </a:pPr>
            <a:r>
              <a:rPr lang="en-GB" sz="2400" dirty="0"/>
              <a:t>change to your personal course folder (or where you would like the files to go)</a:t>
            </a:r>
            <a:endParaRPr lang="en-GB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942975" lvl="3" indent="-265113">
              <a:lnSpc>
                <a:spcPct val="150000"/>
              </a:lnSpc>
              <a:spcBef>
                <a:spcPts val="0"/>
              </a:spcBef>
              <a:buFont typeface="System Font Regular"/>
              <a:buChar char="&gt;"/>
            </a:pPr>
            <a:r>
              <a:rPr lang="en-GB" sz="2400" dirty="0">
                <a:latin typeface="Consolas" panose="020B0609020204030204" pitchFamily="49" charset="0"/>
                <a:cs typeface="Consolas" panose="020B0609020204030204" pitchFamily="49" charset="0"/>
              </a:rPr>
              <a:t>cd path/to/your/course/folder</a:t>
            </a:r>
            <a:endParaRPr lang="en-GB" sz="2400" dirty="0">
              <a:highlight>
                <a:srgbClr val="00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641350" indent="-457200">
              <a:buFont typeface="+mj-lt"/>
              <a:buAutoNum type="arabicPeriod"/>
            </a:pPr>
            <a:r>
              <a:rPr lang="en-GB" sz="2400" b="1" dirty="0"/>
              <a:t>clone the git repository</a:t>
            </a:r>
            <a:r>
              <a:rPr lang="en-GB" sz="2400" dirty="0"/>
              <a:t>: </a:t>
            </a:r>
          </a:p>
          <a:p>
            <a:pPr marL="942975" lvl="2" indent="-265113">
              <a:buFont typeface="System Font Regular"/>
              <a:buChar char="&gt;"/>
            </a:pPr>
            <a:r>
              <a:rPr lang="en-GB" sz="2400" dirty="0">
                <a:latin typeface="Consolas" panose="020B0609020204030204" pitchFamily="49" charset="0"/>
                <a:cs typeface="Consolas" panose="020B0609020204030204" pitchFamily="49" charset="0"/>
              </a:rPr>
              <a:t>git clone </a:t>
            </a:r>
            <a:r>
              <a:rPr lang="en-GB" sz="2400" dirty="0">
                <a:latin typeface="Consolas" panose="020B0609020204030204" pitchFamily="49" charset="0"/>
                <a:cs typeface="Consolas" panose="020B0609020204030204" pitchFamily="49" charset="0"/>
                <a:hlinkClick r:id="rId3"/>
              </a:rPr>
              <a:t>https://github.com/meringlab/Bio334.git</a:t>
            </a:r>
            <a:endParaRPr lang="en-GB" sz="2400" dirty="0"/>
          </a:p>
          <a:p>
            <a:pPr marL="1211050" lvl="2" indent="-342900">
              <a:buFont typeface="Wingdings" pitchFamily="2" charset="2"/>
              <a:buChar char="Ø"/>
            </a:pPr>
            <a:r>
              <a:rPr lang="en-GB" sz="2400" dirty="0"/>
              <a:t>checkout our course files in the subfolder </a:t>
            </a:r>
            <a:r>
              <a:rPr lang="en-GB" sz="2400" b="1" i="1" dirty="0"/>
              <a:t>02_python_introduction</a:t>
            </a:r>
            <a:endParaRPr lang="en-CH" sz="2400" b="1" i="1" dirty="0"/>
          </a:p>
          <a:p>
            <a:pPr marL="641350" indent="-457200">
              <a:buFont typeface="+mj-lt"/>
              <a:buAutoNum type="arabicPeriod" startAt="4"/>
            </a:pPr>
            <a:r>
              <a:rPr lang="en-GB" sz="2400" b="1" dirty="0"/>
              <a:t>open </a:t>
            </a:r>
            <a:r>
              <a:rPr lang="en-GB" sz="2400" b="1" dirty="0" err="1"/>
              <a:t>JupyterLab</a:t>
            </a:r>
            <a:r>
              <a:rPr lang="en-GB" sz="2400" dirty="0"/>
              <a:t>:</a:t>
            </a:r>
          </a:p>
          <a:p>
            <a:pPr marL="942975" lvl="1" indent="-265113">
              <a:buFont typeface="System Font Regular"/>
              <a:buChar char="&gt;"/>
            </a:pPr>
            <a:r>
              <a:rPr lang="en-CH" sz="2400" dirty="0">
                <a:latin typeface="Consolas" panose="020B0609020204030204" pitchFamily="49" charset="0"/>
                <a:cs typeface="Consolas" panose="020B0609020204030204" pitchFamily="49" charset="0"/>
              </a:rPr>
              <a:t>jupyter lab </a:t>
            </a:r>
            <a:r>
              <a:rPr lang="en-CH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#to open jupyter lab from the terminal</a:t>
            </a:r>
          </a:p>
          <a:p>
            <a:pPr marL="541338" indent="-357188">
              <a:buFont typeface="Wingdings" pitchFamily="2" charset="2"/>
              <a:buChar char="Ø"/>
            </a:pP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12065775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theme/theme1.xml><?xml version="1.0" encoding="utf-8"?>
<a:theme xmlns:a="http://schemas.openxmlformats.org/drawingml/2006/main" name="UZH">
  <a:themeElements>
    <a:clrScheme name="Custom 1">
      <a:dk1>
        <a:srgbClr val="000000"/>
      </a:dk1>
      <a:lt1>
        <a:srgbClr val="FFFFFF"/>
      </a:lt1>
      <a:dk2>
        <a:srgbClr val="DADEE2"/>
      </a:dk2>
      <a:lt2>
        <a:srgbClr val="FEDC00"/>
      </a:lt2>
      <a:accent1>
        <a:srgbClr val="0028A5"/>
      </a:accent1>
      <a:accent2>
        <a:srgbClr val="A3ADB7"/>
      </a:accent2>
      <a:accent3>
        <a:srgbClr val="DC6027"/>
      </a:accent3>
      <a:accent4>
        <a:srgbClr val="0B82A0"/>
      </a:accent4>
      <a:accent5>
        <a:srgbClr val="2A7F60"/>
      </a:accent5>
      <a:accent6>
        <a:srgbClr val="91C34A"/>
      </a:accent6>
      <a:hlink>
        <a:srgbClr val="0096FF"/>
      </a:hlink>
      <a:folHlink>
        <a:srgbClr val="000000"/>
      </a:folHlink>
    </a:clrScheme>
    <a:fontScheme name="Office-Design">
      <a:majorFont>
        <a:latin typeface="Arial"/>
        <a:ea typeface="ＭＳ Ｐゴシック"/>
        <a:cs typeface="Arial"/>
      </a:majorFont>
      <a:minorFont>
        <a:latin typeface="Arial"/>
        <a:ea typeface="ＭＳ Ｐゴシック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0" tIns="0" rIns="0" bIns="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ＭＳ Ｐゴシック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0" tIns="0" rIns="0" bIns="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CH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ＭＳ Ｐゴシック" charset="0"/>
            <a:cs typeface="Arial" charset="0"/>
          </a:defRPr>
        </a:defPPr>
      </a:lstStyle>
    </a:lnDef>
  </a:objectDefaults>
  <a:extraClrSchemeLst>
    <a:extraClrScheme>
      <a:clrScheme name="UZH">
        <a:dk1>
          <a:srgbClr val="000000"/>
        </a:dk1>
        <a:lt1>
          <a:srgbClr val="FFFFFF"/>
        </a:lt1>
        <a:dk2>
          <a:srgbClr val="DADEE2"/>
        </a:dk2>
        <a:lt2>
          <a:srgbClr val="FEDC00"/>
        </a:lt2>
        <a:accent1>
          <a:srgbClr val="0028A5"/>
        </a:accent1>
        <a:accent2>
          <a:srgbClr val="A3ADB7"/>
        </a:accent2>
        <a:accent3>
          <a:srgbClr val="DC6027"/>
        </a:accent3>
        <a:accent4>
          <a:srgbClr val="0B82A0"/>
        </a:accent4>
        <a:accent5>
          <a:srgbClr val="2A7F60"/>
        </a:accent5>
        <a:accent6>
          <a:srgbClr val="91C34A"/>
        </a:accent6>
        <a:hlink>
          <a:srgbClr val="DC6027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Blau 100%">
      <a:srgbClr val="0028A5"/>
    </a:custClr>
    <a:custClr name="Grau 100%">
      <a:srgbClr val="A3ADB7"/>
    </a:custClr>
    <a:custClr name="Ockerrot 100%">
      <a:srgbClr val="DC6027"/>
    </a:custClr>
    <a:custClr name="Türkis 100%">
      <a:srgbClr val="0B82A0"/>
    </a:custClr>
    <a:custClr name="Flaschengrün 100%">
      <a:srgbClr val="2A7F62"/>
    </a:custClr>
    <a:custClr name="Lindengrün 100%">
      <a:srgbClr val="91C34A"/>
    </a:custClr>
    <a:custClr name="Warmgelb 100%">
      <a:srgbClr val="FEDE00"/>
    </a:custClr>
    <a:custClr name="blank">
      <a:srgbClr val="FFFFFF"/>
    </a:custClr>
    <a:custClr name="blank">
      <a:srgbClr val="FFFFFF"/>
    </a:custClr>
    <a:custClr name="blank">
      <a:srgbClr val="FFFFFF"/>
    </a:custClr>
    <a:custClr name="Blau 80%">
      <a:srgbClr val="3353B7"/>
    </a:custClr>
    <a:custClr name="Grau 80%">
      <a:srgbClr val="B5BDC5"/>
    </a:custClr>
    <a:custClr name="Ockerrot 80%">
      <a:srgbClr val="E38052"/>
    </a:custClr>
    <a:custClr name="Türkis 80%">
      <a:srgbClr val="3C9FB6"/>
    </a:custClr>
    <a:custClr name="Flaschengrün 80%">
      <a:srgbClr val="569D85"/>
    </a:custClr>
    <a:custClr name="Lindengrün 80%">
      <a:srgbClr val="AAD470"/>
    </a:custClr>
    <a:custClr name="Warmgelb 80%">
      <a:srgbClr val="FBE651"/>
    </a:custClr>
    <a:custClr name="blank">
      <a:srgbClr val="FFFFFF"/>
    </a:custClr>
    <a:custClr name="blank">
      <a:srgbClr val="FFFFFF"/>
    </a:custClr>
    <a:custClr name="blank">
      <a:srgbClr val="FFFFFF"/>
    </a:custClr>
    <a:custClr name="Blau 60%">
      <a:srgbClr val="667EC9"/>
    </a:custClr>
    <a:custClr name="Grau 60%">
      <a:srgbClr val="C8CED4"/>
    </a:custClr>
    <a:custClr name="Ockerrot 60%">
      <a:srgbClr val="EAA07D"/>
    </a:custClr>
    <a:custClr name="Türkis 60%">
      <a:srgbClr val="6BB7C7"/>
    </a:custClr>
    <a:custClr name="Flaschengrün 60%">
      <a:srgbClr val="80B6A4"/>
    </a:custClr>
    <a:custClr name="Lindengrün 60%">
      <a:srgbClr val="BFDF94"/>
    </a:custClr>
    <a:custClr name="Warmgelb 60%">
      <a:srgbClr val="FCEC7C"/>
    </a:custClr>
    <a:custClr name="blank">
      <a:srgbClr val="FFFFFF"/>
    </a:custClr>
    <a:custClr name="blank">
      <a:srgbClr val="FFFFFF"/>
    </a:custClr>
    <a:custClr name="blank">
      <a:srgbClr val="FFFFFF"/>
    </a:custClr>
    <a:custClr name="Blau 40%">
      <a:srgbClr val="99A9DB"/>
    </a:custClr>
    <a:custClr name="Grau 40%">
      <a:srgbClr val="DADEE2"/>
    </a:custClr>
    <a:custClr name="Ockerrot 40%">
      <a:srgbClr val="F1BFA9"/>
    </a:custClr>
    <a:custClr name="Türkis 40%">
      <a:srgbClr val="ABCEC2"/>
    </a:custClr>
    <a:custClr name="Flaschengrün 40%">
      <a:srgbClr val="ABCEC2"/>
    </a:custClr>
    <a:custClr name="Lindengrün 40%">
      <a:srgbClr val="D5E9B7"/>
    </a:custClr>
    <a:custClr name="Warmgelb 40%">
      <a:srgbClr val="FDF3A8"/>
    </a:custClr>
    <a:custClr name="blank">
      <a:srgbClr val="FFFFFF"/>
    </a:custClr>
    <a:custClr name="blank">
      <a:srgbClr val="FFFFFF"/>
    </a:custClr>
    <a:custClr name="blank">
      <a:srgbClr val="FFFFFF"/>
    </a:custClr>
    <a:custClr name="Blau 20%">
      <a:srgbClr val="CCD4ED"/>
    </a:custClr>
    <a:custClr name="Grau 20%">
      <a:srgbClr val="EDEFF1"/>
    </a:custClr>
    <a:custClr name="Ockerrot 20%">
      <a:srgbClr val="F8DFD4"/>
    </a:custClr>
    <a:custClr name="Türkis 20%">
      <a:srgbClr val="CFE8EC"/>
    </a:custClr>
    <a:custClr name="Flaschengrün 20%">
      <a:srgbClr val="D5E7E1"/>
    </a:custClr>
    <a:custClr name="Lindengrün 20%">
      <a:srgbClr val="EAF4DB"/>
    </a:custClr>
    <a:custClr name="Warmgelb 20%">
      <a:srgbClr val="FEF9D3"/>
    </a:custClr>
    <a:custClr name="blank">
      <a:srgbClr val="FFFFFF"/>
    </a:custClr>
    <a:custClr name="blank">
      <a:srgbClr val="FFFFFF"/>
    </a:custClr>
    <a:custClr name="blank">
      <a:srgbClr val="FFFFFF"/>
    </a:custClr>
  </a:custClrLst>
  <a:extLst>
    <a:ext uri="{05A4C25C-085E-4340-85A3-A5531E510DB2}">
      <thm15:themeFamily xmlns:thm15="http://schemas.microsoft.com/office/thememl/2012/main" name="Presentation6" id="{43059A81-21EC-B249-B85D-1ED3E3447B9B}" vid="{6C4EBCB0-BE64-E04F-98D8-24C8EA3A669B}"/>
    </a:ext>
  </a:extLst>
</a:theme>
</file>

<file path=ppt/theme/theme2.xml><?xml version="1.0" encoding="utf-8"?>
<a:theme xmlns:a="http://schemas.openxmlformats.org/drawingml/2006/main" name="Office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UZH</Template>
  <TotalTime>10819</TotalTime>
  <Words>2405</Words>
  <Application>Microsoft Macintosh PowerPoint</Application>
  <PresentationFormat>Widescreen</PresentationFormat>
  <Paragraphs>348</Paragraphs>
  <Slides>49</Slides>
  <Notes>7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5" baseType="lpstr">
      <vt:lpstr>Arial</vt:lpstr>
      <vt:lpstr>Consolas</vt:lpstr>
      <vt:lpstr>Courier New</vt:lpstr>
      <vt:lpstr>System Font Regular</vt:lpstr>
      <vt:lpstr>Wingdings</vt:lpstr>
      <vt:lpstr>UZH</vt:lpstr>
      <vt:lpstr>Introduction to Python</vt:lpstr>
      <vt:lpstr>What is Python?</vt:lpstr>
      <vt:lpstr>Scientific Python stack: more than core Python</vt:lpstr>
      <vt:lpstr>Today’s goals</vt:lpstr>
      <vt:lpstr>Today’s program</vt:lpstr>
      <vt:lpstr>Part 1: Programming basics</vt:lpstr>
      <vt:lpstr>Variables</vt:lpstr>
      <vt:lpstr>Operators</vt:lpstr>
      <vt:lpstr>Get ready for live sessions in JupyterLab:  Download course files and launch JupyterLab</vt:lpstr>
      <vt:lpstr>Get ready for live sessions in JupyterLab:  start your first Jupyter Notebook</vt:lpstr>
      <vt:lpstr>Session I: variables and basic operations</vt:lpstr>
      <vt:lpstr>Discussion session I: Arithmetics</vt:lpstr>
      <vt:lpstr>Discussion session I: Concatenation</vt:lpstr>
      <vt:lpstr>List data structure</vt:lpstr>
      <vt:lpstr>List data structure</vt:lpstr>
      <vt:lpstr>Session II:  Work with lists </vt:lpstr>
      <vt:lpstr>Discussion session II: Accessing list elements</vt:lpstr>
      <vt:lpstr>Discussion session II: List modifications and arithmetic operations on lists</vt:lpstr>
      <vt:lpstr>Strings &amp; Lists</vt:lpstr>
      <vt:lpstr>Dictionaries</vt:lpstr>
      <vt:lpstr>Session III:  Strings and dictionaries </vt:lpstr>
      <vt:lpstr>Discussion session III: String lists</vt:lpstr>
      <vt:lpstr>Discussion session III: Dictionary definition</vt:lpstr>
      <vt:lpstr>Discussion session III: Dictionary usage</vt:lpstr>
      <vt:lpstr>Functions</vt:lpstr>
      <vt:lpstr>Function example</vt:lpstr>
      <vt:lpstr>Methods</vt:lpstr>
      <vt:lpstr>Break</vt:lpstr>
      <vt:lpstr>Part 2: Writing Python code</vt:lpstr>
      <vt:lpstr>Why write a script?</vt:lpstr>
      <vt:lpstr>Conditional statements</vt:lpstr>
      <vt:lpstr>Loops</vt:lpstr>
      <vt:lpstr>for loop for reading text files </vt:lpstr>
      <vt:lpstr>Conditional loop</vt:lpstr>
      <vt:lpstr>Session IV:  Loops and friends </vt:lpstr>
      <vt:lpstr>Discussion session IV:  Loops and friends </vt:lpstr>
      <vt:lpstr>Discussion session IV:  Loops and friends </vt:lpstr>
      <vt:lpstr>Discussion session IV:  Loops and friends </vt:lpstr>
      <vt:lpstr>python modules</vt:lpstr>
      <vt:lpstr>Import statement</vt:lpstr>
      <vt:lpstr>Much more to discover</vt:lpstr>
      <vt:lpstr>Further reading</vt:lpstr>
      <vt:lpstr>Exercise session</vt:lpstr>
      <vt:lpstr>optional exercise slides follow</vt:lpstr>
      <vt:lpstr>Optional Exercise #3</vt:lpstr>
      <vt:lpstr>Optional Exercise #4</vt:lpstr>
      <vt:lpstr>Optional exercise session</vt:lpstr>
      <vt:lpstr>sys module</vt:lpstr>
      <vt:lpstr>os module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Python</dc:title>
  <dc:subject/>
  <dc:creator>Maria Heimlicher</dc:creator>
  <cp:keywords/>
  <dc:description>Vorlage uzh_praesentationen_16:9_informell_e MSO2016 v3 11.02.2016</dc:description>
  <cp:lastModifiedBy>Maria Heimlicher</cp:lastModifiedBy>
  <cp:revision>265</cp:revision>
  <dcterms:created xsi:type="dcterms:W3CDTF">2023-05-04T11:33:19Z</dcterms:created>
  <dcterms:modified xsi:type="dcterms:W3CDTF">2025-05-08T10:24:34Z</dcterms:modified>
  <cp:category/>
</cp:coreProperties>
</file>